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145708078" r:id="rId2"/>
    <p:sldId id="296" r:id="rId3"/>
    <p:sldId id="2145708079" r:id="rId4"/>
    <p:sldId id="257" r:id="rId5"/>
    <p:sldId id="288" r:id="rId6"/>
    <p:sldId id="2145708080" r:id="rId7"/>
    <p:sldId id="273" r:id="rId8"/>
    <p:sldId id="294" r:id="rId9"/>
    <p:sldId id="295" r:id="rId10"/>
    <p:sldId id="2076137732" r:id="rId11"/>
    <p:sldId id="2076137737" r:id="rId12"/>
    <p:sldId id="2076137739" r:id="rId13"/>
    <p:sldId id="2076137738" r:id="rId14"/>
    <p:sldId id="2145708082" r:id="rId15"/>
    <p:sldId id="269" r:id="rId16"/>
    <p:sldId id="2147471355" r:id="rId17"/>
    <p:sldId id="2147471356" r:id="rId18"/>
    <p:sldId id="2147471357" r:id="rId19"/>
    <p:sldId id="292"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EA78D-9FE0-48D8-98D5-DE2A860F49D3}" type="datetimeFigureOut">
              <a:rPr lang="en-GB" smtClean="0"/>
              <a:t>01/05/2024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1A722-EB86-4314-BA3F-F006D03DCEE8}" type="slidenum">
              <a:rPr lang="en-GB" smtClean="0"/>
              <a:t>‹#›</a:t>
            </a:fld>
            <a:endParaRPr lang="en-GB"/>
          </a:p>
        </p:txBody>
      </p:sp>
    </p:spTree>
    <p:extLst>
      <p:ext uri="{BB962C8B-B14F-4D97-AF65-F5344CB8AC3E}">
        <p14:creationId xmlns:p14="http://schemas.microsoft.com/office/powerpoint/2010/main" val="341879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80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p:nvPr>
        </p:nvSpPr>
        <p:spPr/>
        <p:txBody>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663310" algn="l"/>
                <a:tab pos="1326619" algn="l"/>
                <a:tab pos="1989929" algn="l"/>
                <a:tab pos="2653238" algn="l"/>
              </a:tabLst>
              <a:defRPr/>
            </a:pPr>
            <a:fld id="{FE721CDD-FD5C-422B-B18D-3B0D62121425}" type="slidenum">
              <a:rPr kumimoji="0" lang="en-GB" sz="1300" b="0" i="0" u="none" strike="noStrike" kern="1200" cap="none" spc="0" normalizeH="0" baseline="0" noProof="0" smtClean="0">
                <a:ln>
                  <a:noFill/>
                </a:ln>
                <a:solidFill>
                  <a:srgbClr val="000000"/>
                </a:solidFill>
                <a:effectLst/>
                <a:uLnTx/>
                <a:uFillTx/>
                <a:latin typeface="Times New Roman" pitchFamily="16" charset="0"/>
                <a:ea typeface="+mn-ea"/>
                <a:cs typeface="+mn-cs"/>
              </a:rPr>
              <a:pPr marL="0" marR="0" lvl="0" indent="0" algn="r"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tab pos="663310" algn="l"/>
                  <a:tab pos="1326619" algn="l"/>
                  <a:tab pos="1989929" algn="l"/>
                  <a:tab pos="2653238" algn="l"/>
                </a:tabLst>
                <a:defRPr/>
              </a:pPr>
              <a:t>7</a:t>
            </a:fld>
            <a:endParaRPr kumimoji="0" lang="en-GB" sz="1300" b="0" i="0" u="none" strike="noStrike" kern="1200" cap="none" spc="0" normalizeH="0" baseline="0" noProof="0">
              <a:ln>
                <a:noFill/>
              </a:ln>
              <a:solidFill>
                <a:srgbClr val="000000"/>
              </a:solidFill>
              <a:effectLst/>
              <a:uLnTx/>
              <a:uFillTx/>
              <a:latin typeface="Times New Roman" pitchFamily="16" charset="0"/>
              <a:ea typeface="+mn-ea"/>
              <a:cs typeface="+mn-cs"/>
            </a:endParaRPr>
          </a:p>
        </p:txBody>
      </p:sp>
    </p:spTree>
    <p:extLst>
      <p:ext uri="{BB962C8B-B14F-4D97-AF65-F5344CB8AC3E}">
        <p14:creationId xmlns:p14="http://schemas.microsoft.com/office/powerpoint/2010/main" val="438641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23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C5969-7B7D-4E0B-8708-1E7A515C0B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65EE2-9962-4FFA-BA84-16CA138ECE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1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B059-CBBC-4940-9A8D-31BC71D0B1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99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6B059-CBBC-4940-9A8D-31BC71D0B1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64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5D67-E7E8-7F8B-2C60-B0BA1F3B0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36D254-D869-3DE0-AD14-C7B0B4135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5BEA21-C4D2-89C5-9BB9-8165FBBD0D72}"/>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5" name="Footer Placeholder 4">
            <a:extLst>
              <a:ext uri="{FF2B5EF4-FFF2-40B4-BE49-F238E27FC236}">
                <a16:creationId xmlns:a16="http://schemas.microsoft.com/office/drawing/2014/main" id="{7CEAE03A-BA9D-FA93-44FF-60A453FAA9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AADE0E-9549-202B-F171-62B3AD02D29C}"/>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212010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5DA2-E806-5E2D-5582-5B4FBE4445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97F514-7382-A29B-B22E-F46C0EDFC8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00E549-18D5-E215-D9DB-09F2A666ABE5}"/>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5" name="Footer Placeholder 4">
            <a:extLst>
              <a:ext uri="{FF2B5EF4-FFF2-40B4-BE49-F238E27FC236}">
                <a16:creationId xmlns:a16="http://schemas.microsoft.com/office/drawing/2014/main" id="{D592BF5E-39E8-F3CF-80BE-7008D26A89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844BF0-4CF0-11C3-2FDC-AFC23BA606AF}"/>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324287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F4798B-11A0-10D7-DEBB-EB16CC726E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C6F792-A352-D6DB-9CF4-9D2B9FC776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6402DE-85BB-BE05-A46E-625874E82C38}"/>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5" name="Footer Placeholder 4">
            <a:extLst>
              <a:ext uri="{FF2B5EF4-FFF2-40B4-BE49-F238E27FC236}">
                <a16:creationId xmlns:a16="http://schemas.microsoft.com/office/drawing/2014/main" id="{AB8D7A07-8A26-BC34-04B4-CAC054C252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6D39D6-10FE-78E4-2905-A035AD9EC5B4}"/>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32770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022" y="653173"/>
            <a:ext cx="11016647" cy="1142039"/>
          </a:xfrm>
          <a:prstGeom prst="rect">
            <a:avLst/>
          </a:prstGeom>
        </p:spPr>
        <p:txBody>
          <a:bodyPr vert="horz" lIns="0" tIns="0" rIns="0" bIns="0"/>
          <a:lstStyle>
            <a:lvl1pPr>
              <a:lnSpc>
                <a:spcPts val="3810"/>
              </a:lnSpc>
              <a:defRPr sz="3629" b="0" i="0" baseline="0">
                <a:solidFill>
                  <a:srgbClr val="211E6F"/>
                </a:solidFill>
                <a:latin typeface="Arial"/>
              </a:defRPr>
            </a:lvl1pPr>
          </a:lstStyle>
          <a:p>
            <a:r>
              <a:rPr lang="en-GB"/>
              <a:t>Slide subtitle to go here</a:t>
            </a:r>
            <a:br>
              <a:rPr lang="en-GB"/>
            </a:br>
            <a:r>
              <a:rPr lang="en-GB"/>
              <a:t>on two lines if needed</a:t>
            </a:r>
            <a:endParaRPr lang="en-US"/>
          </a:p>
        </p:txBody>
      </p:sp>
      <p:sp>
        <p:nvSpPr>
          <p:cNvPr id="4" name="Content Placeholder 3"/>
          <p:cNvSpPr>
            <a:spLocks noGrp="1"/>
          </p:cNvSpPr>
          <p:nvPr>
            <p:ph sz="quarter" idx="10"/>
          </p:nvPr>
        </p:nvSpPr>
        <p:spPr>
          <a:xfrm>
            <a:off x="566022" y="1959513"/>
            <a:ext cx="11016647" cy="3363893"/>
          </a:xfrm>
          <a:prstGeom prst="rect">
            <a:avLst/>
          </a:prstGeom>
        </p:spPr>
        <p:txBody>
          <a:bodyPr vert="horz" lIns="0" tIns="0" rIns="0" bIns="0"/>
          <a:lstStyle>
            <a:lvl1pPr>
              <a:defRPr baseline="0">
                <a:solidFill>
                  <a:schemeClr val="bg2"/>
                </a:solidFill>
                <a:latin typeface="Arial"/>
              </a:defRPr>
            </a:lvl1pPr>
            <a:lvl2pPr>
              <a:defRPr baseline="0">
                <a:solidFill>
                  <a:schemeClr val="bg2"/>
                </a:solidFill>
                <a:latin typeface="Arial"/>
              </a:defRPr>
            </a:lvl2pPr>
            <a:lvl3pPr>
              <a:defRPr baseline="0">
                <a:solidFill>
                  <a:schemeClr val="bg2"/>
                </a:solidFill>
                <a:latin typeface="Arial"/>
              </a:defRPr>
            </a:lvl3pPr>
            <a:lvl4pPr>
              <a:defRPr baseline="0">
                <a:solidFill>
                  <a:schemeClr val="bg2"/>
                </a:solidFill>
                <a:latin typeface="Arial"/>
              </a:defRPr>
            </a:lvl4pPr>
            <a:lvl5pPr>
              <a:defRPr baseline="0">
                <a:solidFill>
                  <a:schemeClr val="bg2"/>
                </a:solidFill>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221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im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DBEFCB6-97AD-EF43-3510-298B049712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498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56D7-8CB1-4C39-8041-A28AB8703E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2DACB6-AC13-2D14-F4A0-D04E91E584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33F0C9-5D4B-A0C9-E237-ADACD57988D3}"/>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5" name="Footer Placeholder 4">
            <a:extLst>
              <a:ext uri="{FF2B5EF4-FFF2-40B4-BE49-F238E27FC236}">
                <a16:creationId xmlns:a16="http://schemas.microsoft.com/office/drawing/2014/main" id="{B295DFF4-37A8-E5C9-F61F-DFAFB1C7E5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5F7B9-7DFF-51AC-85B7-22A300645440}"/>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353341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2D58-2BC4-ABE9-45AC-E2B032CEFA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C4182B-2050-BDD6-08B4-0A5245AC4F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90E4AE-6B68-CED5-AC24-DFAABF7D7CCE}"/>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5" name="Footer Placeholder 4">
            <a:extLst>
              <a:ext uri="{FF2B5EF4-FFF2-40B4-BE49-F238E27FC236}">
                <a16:creationId xmlns:a16="http://schemas.microsoft.com/office/drawing/2014/main" id="{81D62581-5BF5-B6EF-1EF7-5E88BE6F9D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82DAF9-4C77-1CB7-E91A-84A996956F32}"/>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63406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317A-62EC-9DAD-B691-69A0D44C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77E5E4-7C83-9D07-3760-6176A9B22B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2056D0-84B6-7221-4B76-E557529BE3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0B4A5F-2393-3764-073B-0A194D57B2AA}"/>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6" name="Footer Placeholder 5">
            <a:extLst>
              <a:ext uri="{FF2B5EF4-FFF2-40B4-BE49-F238E27FC236}">
                <a16:creationId xmlns:a16="http://schemas.microsoft.com/office/drawing/2014/main" id="{582296E2-2DD1-A8A0-4D66-9995747CB0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AA27EB-20B0-CEC3-64B7-BB6C34914793}"/>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146556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B3F7-49BD-7156-02B6-F492799826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1AD6E7-5B15-A149-407A-B0B5477C9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27F51-401F-0B5B-A98C-62227E5B18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F16749-7713-A10F-B89C-502F0784EB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7A3A5-4C85-C5AF-024B-2D8ED43B0E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3671B7-6AEA-F17D-DCBF-EBB4CAEAFDBB}"/>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8" name="Footer Placeholder 7">
            <a:extLst>
              <a:ext uri="{FF2B5EF4-FFF2-40B4-BE49-F238E27FC236}">
                <a16:creationId xmlns:a16="http://schemas.microsoft.com/office/drawing/2014/main" id="{50AF6F9C-35E7-7AEC-628A-848E381DA6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89F286-A1FD-0F15-40D1-81CB5874268F}"/>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814530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5E1E-7192-F089-1527-A3E26E78F0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901D08E-B5C5-926A-CCCB-2037ACAD8209}"/>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4" name="Footer Placeholder 3">
            <a:extLst>
              <a:ext uri="{FF2B5EF4-FFF2-40B4-BE49-F238E27FC236}">
                <a16:creationId xmlns:a16="http://schemas.microsoft.com/office/drawing/2014/main" id="{852F0594-E677-925D-1B95-683CA2987F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AB9C9A-FAAB-4296-7A71-61649E24749A}"/>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2983386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33414-6244-094F-53BA-1A672FAEED39}"/>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3" name="Footer Placeholder 2">
            <a:extLst>
              <a:ext uri="{FF2B5EF4-FFF2-40B4-BE49-F238E27FC236}">
                <a16:creationId xmlns:a16="http://schemas.microsoft.com/office/drawing/2014/main" id="{5B8B8272-E7C4-1E68-C350-38FD023135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974DBB-2F59-D7C1-E95F-44121C6F72A6}"/>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3772058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D484F-5554-95CA-C95C-2BBA961A4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45D8C4-B588-515E-8AAF-00A4F0D161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94A0DE-A62F-E171-B5CA-6F37DE6A3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E3901-EBDD-428F-935A-F9FD5ADD299A}"/>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6" name="Footer Placeholder 5">
            <a:extLst>
              <a:ext uri="{FF2B5EF4-FFF2-40B4-BE49-F238E27FC236}">
                <a16:creationId xmlns:a16="http://schemas.microsoft.com/office/drawing/2014/main" id="{392E2E2A-6CAD-95ED-A9DA-26A795A0B0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5EC2BB-67BB-8C68-4144-48255E854B6E}"/>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308218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3E77-511E-22ED-8936-AAB9DCFD5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27AF56-F086-5BF2-3DF8-0BEF08AF6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96B081-819B-C656-CCEA-7BEBC4048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7E53F3-2177-4227-7637-B7A35CA3649B}"/>
              </a:ext>
            </a:extLst>
          </p:cNvPr>
          <p:cNvSpPr>
            <a:spLocks noGrp="1"/>
          </p:cNvSpPr>
          <p:nvPr>
            <p:ph type="dt" sz="half" idx="10"/>
          </p:nvPr>
        </p:nvSpPr>
        <p:spPr/>
        <p:txBody>
          <a:bodyPr/>
          <a:lstStyle/>
          <a:p>
            <a:fld id="{ED41BB8B-746C-440A-B84B-B61A62DA753E}" type="datetimeFigureOut">
              <a:rPr lang="en-GB" smtClean="0"/>
              <a:t>01/05/2024</a:t>
            </a:fld>
            <a:endParaRPr lang="en-GB"/>
          </a:p>
        </p:txBody>
      </p:sp>
      <p:sp>
        <p:nvSpPr>
          <p:cNvPr id="6" name="Footer Placeholder 5">
            <a:extLst>
              <a:ext uri="{FF2B5EF4-FFF2-40B4-BE49-F238E27FC236}">
                <a16:creationId xmlns:a16="http://schemas.microsoft.com/office/drawing/2014/main" id="{9EDEC6BC-257A-5A52-0A56-8A39D68BDE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2E5188-7DA5-D36F-28AF-568730D348D2}"/>
              </a:ext>
            </a:extLst>
          </p:cNvPr>
          <p:cNvSpPr>
            <a:spLocks noGrp="1"/>
          </p:cNvSpPr>
          <p:nvPr>
            <p:ph type="sldNum" sz="quarter" idx="12"/>
          </p:nvPr>
        </p:nvSpPr>
        <p:spPr/>
        <p:txBody>
          <a:bodyPr/>
          <a:lstStyle/>
          <a:p>
            <a:fld id="{8D1CA4DB-2F2B-424A-92A9-6945D24F819C}" type="slidenum">
              <a:rPr lang="en-GB" smtClean="0"/>
              <a:t>‹#›</a:t>
            </a:fld>
            <a:endParaRPr lang="en-GB"/>
          </a:p>
        </p:txBody>
      </p:sp>
    </p:spTree>
    <p:extLst>
      <p:ext uri="{BB962C8B-B14F-4D97-AF65-F5344CB8AC3E}">
        <p14:creationId xmlns:p14="http://schemas.microsoft.com/office/powerpoint/2010/main" val="304313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E318DB-D8EB-D1F7-D91C-564311583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AED5A2-A2EC-EDD5-C012-24F2C9217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450CA4-44EB-5640-5615-5765D64CC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41BB8B-746C-440A-B84B-B61A62DA753E}" type="datetimeFigureOut">
              <a:rPr lang="en-GB" smtClean="0"/>
              <a:t>01/05/2024</a:t>
            </a:fld>
            <a:endParaRPr lang="en-GB"/>
          </a:p>
        </p:txBody>
      </p:sp>
      <p:sp>
        <p:nvSpPr>
          <p:cNvPr id="5" name="Footer Placeholder 4">
            <a:extLst>
              <a:ext uri="{FF2B5EF4-FFF2-40B4-BE49-F238E27FC236}">
                <a16:creationId xmlns:a16="http://schemas.microsoft.com/office/drawing/2014/main" id="{DC580FB6-A93D-D76E-587A-96A8567C8E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9DD4BBD-1C77-1085-E5BA-4A5838E7ED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1CA4DB-2F2B-424A-92A9-6945D24F819C}" type="slidenum">
              <a:rPr lang="en-GB" smtClean="0"/>
              <a:t>‹#›</a:t>
            </a:fld>
            <a:endParaRPr lang="en-GB"/>
          </a:p>
        </p:txBody>
      </p:sp>
    </p:spTree>
    <p:extLst>
      <p:ext uri="{BB962C8B-B14F-4D97-AF65-F5344CB8AC3E}">
        <p14:creationId xmlns:p14="http://schemas.microsoft.com/office/powerpoint/2010/main" val="25108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hyperlink" Target="http://www.liverpool.ac.uk/chil" TargetMode="External"/><Relationship Id="rId12" Type="http://schemas.openxmlformats.org/officeDocument/2006/relationships/hyperlink" Target="https://twitter.com/LivUniCHIL" TargetMode="External"/><Relationship Id="rId2" Type="http://schemas.openxmlformats.org/officeDocument/2006/relationships/notesSlide" Target="../notesSlides/notesSlide5.xml"/><Relationship Id="rId16" Type="http://schemas.openxmlformats.org/officeDocument/2006/relationships/image" Target="../media/image21.svg"/><Relationship Id="rId1" Type="http://schemas.openxmlformats.org/officeDocument/2006/relationships/slideLayout" Target="../slideLayouts/slideLayout13.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hyperlink" Target="mailto:chil@liverpool.ac.uk" TargetMode="External"/><Relationship Id="rId4" Type="http://schemas.openxmlformats.org/officeDocument/2006/relationships/image" Target="../media/image12.svg"/><Relationship Id="rId9" Type="http://schemas.openxmlformats.org/officeDocument/2006/relationships/image" Target="../media/image16.svg"/><Relationship Id="rId1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hyperlink" Target="https://liverpoolexpress.co.uk/funding-secured-to-help-deliver-data-led-approach-to-tackling-inequalities-in-liverpool/" TargetMode="External"/><Relationship Id="rId13" Type="http://schemas.openxmlformats.org/officeDocument/2006/relationships/hyperlink" Target="https://www.thepandemicinstitute.org/" TargetMode="External"/><Relationship Id="rId18" Type="http://schemas.openxmlformats.org/officeDocument/2006/relationships/hyperlink" Target="http://www.civicdatacooperative.com/" TargetMode="External"/><Relationship Id="rId3" Type="http://schemas.openxmlformats.org/officeDocument/2006/relationships/hyperlink" Target="https://www.merseycare.nhs.uk/who-we-are/population-health" TargetMode="External"/><Relationship Id="rId21" Type="http://schemas.openxmlformats.org/officeDocument/2006/relationships/image" Target="../media/image23.png"/><Relationship Id="rId7" Type="http://schemas.openxmlformats.org/officeDocument/2006/relationships/hyperlink" Target="http://www.mric.uk/" TargetMode="External"/><Relationship Id="rId12" Type="http://schemas.openxmlformats.org/officeDocument/2006/relationships/hyperlink" Target="https://news.liverpool.ac.uk/2022/07/07/the-pandemic-institute-and-csls-seqirus-launch-5m-collaboration-to-prevent-flu-pandemics/" TargetMode="External"/><Relationship Id="rId17" Type="http://schemas.openxmlformats.org/officeDocument/2006/relationships/hyperlink" Target="https://www.liverpool.ac.uk/dynairx/" TargetMode="External"/><Relationship Id="rId2" Type="http://schemas.openxmlformats.org/officeDocument/2006/relationships/hyperlink" Target="https://phirst.nihr.ac.uk/about-phirst/phirst-lilac/" TargetMode="External"/><Relationship Id="rId16" Type="http://schemas.openxmlformats.org/officeDocument/2006/relationships/hyperlink" Target="https://news.liverpool.ac.uk/2023/07/04/6-9m-funding-to-better-understand-the-origins-of-mental-health-conditions-in-liverpool-children/" TargetMode="External"/><Relationship Id="rId20" Type="http://schemas.openxmlformats.org/officeDocument/2006/relationships/hyperlink" Target="http://www.cipha.nhs.uk/" TargetMode="External"/><Relationship Id="rId1" Type="http://schemas.openxmlformats.org/officeDocument/2006/relationships/slideLayout" Target="../slideLayouts/slideLayout2.xml"/><Relationship Id="rId6" Type="http://schemas.openxmlformats.org/officeDocument/2006/relationships/hyperlink" Target="https://www.liverpool.ac.uk/population-health/research/seismic-systematic/" TargetMode="External"/><Relationship Id="rId11" Type="http://schemas.openxmlformats.org/officeDocument/2006/relationships/hyperlink" Target="https://www.liverpool.ac.uk/health-and-life-sciences/news-and-events/articles/new-global-research-consortium-to-optimise-antimicrobial-use-in-humans/" TargetMode="External"/><Relationship Id="rId5" Type="http://schemas.openxmlformats.org/officeDocument/2006/relationships/hyperlink" Target="https://civicdatacooperative.com/project/round-ere/" TargetMode="External"/><Relationship Id="rId15" Type="http://schemas.openxmlformats.org/officeDocument/2006/relationships/hyperlink" Target="http://hprugi.nihr.ac.uk/" TargetMode="External"/><Relationship Id="rId10" Type="http://schemas.openxmlformats.org/officeDocument/2006/relationships/hyperlink" Target="https://arc-nwc.nihr.ac.uk/" TargetMode="External"/><Relationship Id="rId19" Type="http://schemas.openxmlformats.org/officeDocument/2006/relationships/hyperlink" Target="https://research.manchester.ac.uk/en/projects/hod2-toward-holistic-approaches-to-clinical-prediction-of-multi-m" TargetMode="External"/><Relationship Id="rId4" Type="http://schemas.openxmlformats.org/officeDocument/2006/relationships/hyperlink" Target="https://www.cgullstudy.com/" TargetMode="External"/><Relationship Id="rId9" Type="http://schemas.openxmlformats.org/officeDocument/2006/relationships/hyperlink" Target="https://ukprp.org/what-we-fund/groundswell/" TargetMode="External"/><Relationship Id="rId14" Type="http://schemas.openxmlformats.org/officeDocument/2006/relationships/hyperlink" Target="https://www.britanalytics.uk/about/" TargetMode="External"/><Relationship Id="rId22"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18.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26" Type="http://schemas.openxmlformats.org/officeDocument/2006/relationships/image" Target="../media/image18.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5"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61.svg"/><Relationship Id="rId20" Type="http://schemas.openxmlformats.org/officeDocument/2006/relationships/image" Target="../media/image65.sv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6.png"/><Relationship Id="rId24" Type="http://schemas.openxmlformats.org/officeDocument/2006/relationships/image" Target="../media/image50.svg"/><Relationship Id="rId5" Type="http://schemas.openxmlformats.org/officeDocument/2006/relationships/image" Target="../media/image35.png"/><Relationship Id="rId15" Type="http://schemas.openxmlformats.org/officeDocument/2006/relationships/image" Target="../media/image60.png"/><Relationship Id="rId23" Type="http://schemas.openxmlformats.org/officeDocument/2006/relationships/image" Target="../media/image49.png"/><Relationship Id="rId10" Type="http://schemas.openxmlformats.org/officeDocument/2006/relationships/image" Target="../media/image55.svg"/><Relationship Id="rId19" Type="http://schemas.openxmlformats.org/officeDocument/2006/relationships/image" Target="../media/image64.png"/><Relationship Id="rId4" Type="http://schemas.openxmlformats.org/officeDocument/2006/relationships/image" Target="../media/image30.sv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6.jpe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8180613" y="-5978"/>
            <a:ext cx="4011081" cy="202559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Shape, arrow&#10;&#10;Description automatically generated">
            <a:extLst>
              <a:ext uri="{FF2B5EF4-FFF2-40B4-BE49-F238E27FC236}">
                <a16:creationId xmlns:a16="http://schemas.microsoft.com/office/drawing/2014/main" id="{CD4F1FE4-89D2-4C88-B9FC-B41C42F03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025809" y="2361537"/>
            <a:ext cx="2165885" cy="4226118"/>
          </a:xfrm>
          <a:prstGeom prst="rect">
            <a:avLst/>
          </a:pr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578923" y="1329331"/>
            <a:ext cx="9091863" cy="5076683"/>
          </a:xfrm>
        </p:spPr>
        <p:txBody>
          <a:bodyPr>
            <a:normAutofit fontScale="90000"/>
          </a:bodyPr>
          <a:lstStyle/>
          <a:p>
            <a:br>
              <a:rPr lang="en-GB">
                <a:latin typeface="Arial"/>
                <a:cs typeface="Arial"/>
              </a:rPr>
            </a:br>
            <a:br>
              <a:rPr lang="en-GB">
                <a:latin typeface="Arial"/>
                <a:cs typeface="Arial"/>
              </a:rPr>
            </a:br>
            <a:br>
              <a:rPr lang="en-GB">
                <a:latin typeface="Arial"/>
                <a:cs typeface="Arial"/>
              </a:rPr>
            </a:br>
            <a:r>
              <a:rPr lang="en-GB">
                <a:latin typeface="Arial"/>
                <a:cs typeface="Arial"/>
              </a:rPr>
              <a:t>Maximising the Benefits of Research and Innovation:                        </a:t>
            </a:r>
            <a:br>
              <a:rPr lang="en-GB">
                <a:latin typeface="Arial"/>
                <a:cs typeface="Arial"/>
              </a:rPr>
            </a:br>
            <a:br>
              <a:rPr lang="en-GB">
                <a:latin typeface="Arial"/>
                <a:cs typeface="Arial"/>
              </a:rPr>
            </a:br>
            <a:r>
              <a:rPr lang="en-GB" sz="3600">
                <a:latin typeface="Arial"/>
                <a:cs typeface="Arial"/>
              </a:rPr>
              <a:t>Establishing and developing the Cheshire and Merseyside Integrated Research and Innovation System (IRIS)</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br>
              <a:rPr lang="en-GB">
                <a:latin typeface="Arial"/>
                <a:cs typeface="Arial"/>
              </a:rPr>
            </a:br>
            <a:br>
              <a:rPr lang="en-GB">
                <a:latin typeface="Arial"/>
                <a:cs typeface="Arial"/>
              </a:rPr>
            </a:br>
            <a:br>
              <a:rPr lang="en-GB" sz="2700">
                <a:latin typeface="Arial"/>
                <a:cs typeface="Arial"/>
              </a:rPr>
            </a:br>
            <a:r>
              <a:rPr lang="en-GB" sz="2700">
                <a:latin typeface="Arial"/>
                <a:cs typeface="Arial"/>
              </a:rPr>
              <a:t> </a:t>
            </a:r>
            <a:br>
              <a:rPr lang="en-GB">
                <a:latin typeface="Arial"/>
                <a:cs typeface="Arial"/>
              </a:rPr>
            </a:br>
            <a:br>
              <a:rPr lang="en-GB">
                <a:latin typeface="Arial"/>
                <a:cs typeface="Arial"/>
              </a:rPr>
            </a:br>
            <a:r>
              <a:rPr lang="en-GB" sz="2700">
                <a:latin typeface="Arial"/>
                <a:cs typeface="Arial"/>
              </a:rPr>
              <a:t> </a:t>
            </a:r>
            <a:endParaRPr lang="en-GB" sz="2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496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BFB8749-0209-28D1-4BF1-57051AFCFFAE}"/>
              </a:ext>
            </a:extLst>
          </p:cNvPr>
          <p:cNvSpPr/>
          <p:nvPr/>
        </p:nvSpPr>
        <p:spPr>
          <a:xfrm>
            <a:off x="0" y="6175820"/>
            <a:ext cx="12192000" cy="682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315C6BE9-9660-64A0-135C-BD47666548A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5980"/>
          <a:stretch/>
        </p:blipFill>
        <p:spPr>
          <a:xfrm>
            <a:off x="-146373" y="384129"/>
            <a:ext cx="6720111" cy="1675008"/>
          </a:xfrm>
          <a:prstGeom prst="rect">
            <a:avLst/>
          </a:prstGeom>
        </p:spPr>
      </p:pic>
      <p:pic>
        <p:nvPicPr>
          <p:cNvPr id="7" name="Graphic 6" descr="Internet">
            <a:extLst>
              <a:ext uri="{FF2B5EF4-FFF2-40B4-BE49-F238E27FC236}">
                <a16:creationId xmlns:a16="http://schemas.microsoft.com/office/drawing/2014/main" id="{42055CB4-3234-4119-B4B3-EE167E3DBD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240" y="4092172"/>
            <a:ext cx="558212" cy="558212"/>
          </a:xfrm>
          <a:prstGeom prst="rect">
            <a:avLst/>
          </a:prstGeom>
        </p:spPr>
      </p:pic>
      <p:sp>
        <p:nvSpPr>
          <p:cNvPr id="8" name="TextBox 7">
            <a:extLst>
              <a:ext uri="{FF2B5EF4-FFF2-40B4-BE49-F238E27FC236}">
                <a16:creationId xmlns:a16="http://schemas.microsoft.com/office/drawing/2014/main" id="{D70E7FA0-F38C-4463-863B-FFD27287A7D2}"/>
              </a:ext>
            </a:extLst>
          </p:cNvPr>
          <p:cNvSpPr txBox="1"/>
          <p:nvPr/>
        </p:nvSpPr>
        <p:spPr>
          <a:xfrm>
            <a:off x="1072661" y="4132936"/>
            <a:ext cx="4712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hlinkClick r:id="rId7">
                  <a:extLst>
                    <a:ext uri="{A12FA001-AC4F-418D-AE19-62706E023703}">
                      <ahyp:hlinkClr xmlns:ahyp="http://schemas.microsoft.com/office/drawing/2018/hyperlinkcolor" val="tx"/>
                    </a:ext>
                  </a:extLst>
                </a:hlinkClick>
              </a:rPr>
              <a:t>www.liverpool.ac.uk/chil</a:t>
            </a:r>
            <a:r>
              <a:rPr kumimoji="0" lang="en-GB" sz="2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 </a:t>
            </a:r>
          </a:p>
        </p:txBody>
      </p:sp>
      <p:pic>
        <p:nvPicPr>
          <p:cNvPr id="10" name="Graphic 9" descr="Email">
            <a:extLst>
              <a:ext uri="{FF2B5EF4-FFF2-40B4-BE49-F238E27FC236}">
                <a16:creationId xmlns:a16="http://schemas.microsoft.com/office/drawing/2014/main" id="{671F250F-E30C-4106-ABF3-BC37BD7B75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6276" y="4774125"/>
            <a:ext cx="486141" cy="486141"/>
          </a:xfrm>
          <a:prstGeom prst="rect">
            <a:avLst/>
          </a:prstGeom>
        </p:spPr>
      </p:pic>
      <p:sp>
        <p:nvSpPr>
          <p:cNvPr id="11" name="TextBox 10">
            <a:extLst>
              <a:ext uri="{FF2B5EF4-FFF2-40B4-BE49-F238E27FC236}">
                <a16:creationId xmlns:a16="http://schemas.microsoft.com/office/drawing/2014/main" id="{5CE5D460-1FA6-4A5B-B6AA-38282A3D83FC}"/>
              </a:ext>
            </a:extLst>
          </p:cNvPr>
          <p:cNvSpPr txBox="1"/>
          <p:nvPr/>
        </p:nvSpPr>
        <p:spPr>
          <a:xfrm>
            <a:off x="1072662" y="4779575"/>
            <a:ext cx="26907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hlinkClick r:id="rId10">
                  <a:extLst>
                    <a:ext uri="{A12FA001-AC4F-418D-AE19-62706E023703}">
                      <ahyp:hlinkClr xmlns:ahyp="http://schemas.microsoft.com/office/drawing/2018/hyperlinkcolor" val="tx"/>
                    </a:ext>
                  </a:extLst>
                </a:hlinkClick>
              </a:rPr>
              <a:t>chil@liverpool.ac.uk</a:t>
            </a:r>
            <a:r>
              <a:rPr kumimoji="0" lang="en-GB" sz="2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 </a:t>
            </a:r>
          </a:p>
        </p:txBody>
      </p:sp>
      <p:pic>
        <p:nvPicPr>
          <p:cNvPr id="13" name="Picture 12">
            <a:extLst>
              <a:ext uri="{FF2B5EF4-FFF2-40B4-BE49-F238E27FC236}">
                <a16:creationId xmlns:a16="http://schemas.microsoft.com/office/drawing/2014/main" id="{7B4B2F6A-99F3-434B-9B25-8326B6CF84F6}"/>
              </a:ext>
            </a:extLst>
          </p:cNvPr>
          <p:cNvPicPr>
            <a:picLocks noChangeAspect="1"/>
          </p:cNvPicPr>
          <p:nvPr/>
        </p:nvPicPr>
        <p:blipFill>
          <a:blip r:embed="rId11"/>
          <a:stretch>
            <a:fillRect/>
          </a:stretch>
        </p:blipFill>
        <p:spPr>
          <a:xfrm>
            <a:off x="486276" y="5492693"/>
            <a:ext cx="486140" cy="486140"/>
          </a:xfrm>
          <a:prstGeom prst="rect">
            <a:avLst/>
          </a:prstGeom>
        </p:spPr>
      </p:pic>
      <p:sp>
        <p:nvSpPr>
          <p:cNvPr id="14" name="TextBox 13">
            <a:extLst>
              <a:ext uri="{FF2B5EF4-FFF2-40B4-BE49-F238E27FC236}">
                <a16:creationId xmlns:a16="http://schemas.microsoft.com/office/drawing/2014/main" id="{C58ECB93-4903-4E98-9198-41E8A7C6999D}"/>
              </a:ext>
            </a:extLst>
          </p:cNvPr>
          <p:cNvSpPr txBox="1"/>
          <p:nvPr/>
        </p:nvSpPr>
        <p:spPr>
          <a:xfrm>
            <a:off x="1072661" y="5490714"/>
            <a:ext cx="186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hlinkClick r:id="rId12">
                  <a:extLst>
                    <a:ext uri="{A12FA001-AC4F-418D-AE19-62706E023703}">
                      <ahyp:hlinkClr xmlns:ahyp="http://schemas.microsoft.com/office/drawing/2018/hyperlinkcolor" val="tx"/>
                    </a:ext>
                  </a:extLst>
                </a:hlinkClick>
              </a:rPr>
              <a:t>@LivUniCHIL</a:t>
            </a:r>
            <a:endParaRPr kumimoji="0" lang="en-GB" sz="2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6" name="TextBox 5">
            <a:extLst>
              <a:ext uri="{FF2B5EF4-FFF2-40B4-BE49-F238E27FC236}">
                <a16:creationId xmlns:a16="http://schemas.microsoft.com/office/drawing/2014/main" id="{EB2B1A5A-6408-7626-7853-E0867C087293}"/>
              </a:ext>
            </a:extLst>
          </p:cNvPr>
          <p:cNvSpPr txBox="1"/>
          <p:nvPr/>
        </p:nvSpPr>
        <p:spPr>
          <a:xfrm>
            <a:off x="486276" y="2566736"/>
            <a:ext cx="740568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A civic partnership advancing health, social and economic wellbeing together through system-wide data and health technology research and innovation</a:t>
            </a:r>
            <a:endParaRPr kumimoji="0" lang="en-GB" sz="2000" b="0"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pic>
        <p:nvPicPr>
          <p:cNvPr id="4" name="Picture 3" descr="A blue and white sign with white letters&#10;&#10;Description automatically generated">
            <a:extLst>
              <a:ext uri="{FF2B5EF4-FFF2-40B4-BE49-F238E27FC236}">
                <a16:creationId xmlns:a16="http://schemas.microsoft.com/office/drawing/2014/main" id="{1A059200-A5ED-2C2D-F116-54487CE5DE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82566" y="6227325"/>
            <a:ext cx="1456420" cy="588950"/>
          </a:xfrm>
          <a:prstGeom prst="rect">
            <a:avLst/>
          </a:prstGeom>
        </p:spPr>
      </p:pic>
      <p:pic>
        <p:nvPicPr>
          <p:cNvPr id="9" name="Picture 8" descr="A close-up of a logo&#10;&#10;Description automatically generated">
            <a:extLst>
              <a:ext uri="{FF2B5EF4-FFF2-40B4-BE49-F238E27FC236}">
                <a16:creationId xmlns:a16="http://schemas.microsoft.com/office/drawing/2014/main" id="{BFB9F204-9564-91CE-4158-CCDF776F7F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25539" y="6185380"/>
            <a:ext cx="3451812" cy="680448"/>
          </a:xfrm>
          <a:prstGeom prst="rect">
            <a:avLst/>
          </a:prstGeom>
        </p:spPr>
      </p:pic>
      <p:pic>
        <p:nvPicPr>
          <p:cNvPr id="16" name="Graphic 15">
            <a:extLst>
              <a:ext uri="{FF2B5EF4-FFF2-40B4-BE49-F238E27FC236}">
                <a16:creationId xmlns:a16="http://schemas.microsoft.com/office/drawing/2014/main" id="{0F697E6D-2A5D-6D23-71AF-4E3ABFE077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0240" y="6263829"/>
            <a:ext cx="2245773" cy="573325"/>
          </a:xfrm>
          <a:prstGeom prst="rect">
            <a:avLst/>
          </a:prstGeom>
        </p:spPr>
      </p:pic>
      <p:sp>
        <p:nvSpPr>
          <p:cNvPr id="18" name="TextBox 17">
            <a:extLst>
              <a:ext uri="{FF2B5EF4-FFF2-40B4-BE49-F238E27FC236}">
                <a16:creationId xmlns:a16="http://schemas.microsoft.com/office/drawing/2014/main" id="{71575355-1FEF-6F7E-EECC-4528ECE13269}"/>
              </a:ext>
            </a:extLst>
          </p:cNvPr>
          <p:cNvSpPr txBox="1"/>
          <p:nvPr/>
        </p:nvSpPr>
        <p:spPr>
          <a:xfrm>
            <a:off x="8140390" y="6227325"/>
            <a:ext cx="43991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ea typeface="+mn-ea"/>
                <a:cs typeface="Poppins" panose="00000500000000000000" pitchFamily="2" charset="0"/>
              </a:rPr>
              <a:t>Tackling global health challenges with civic data and innovation</a:t>
            </a:r>
          </a:p>
        </p:txBody>
      </p:sp>
    </p:spTree>
    <p:extLst>
      <p:ext uri="{BB962C8B-B14F-4D97-AF65-F5344CB8AC3E}">
        <p14:creationId xmlns:p14="http://schemas.microsoft.com/office/powerpoint/2010/main" val="316662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laughing&#10;&#10;Description automatically generated">
            <a:extLst>
              <a:ext uri="{FF2B5EF4-FFF2-40B4-BE49-F238E27FC236}">
                <a16:creationId xmlns:a16="http://schemas.microsoft.com/office/drawing/2014/main" id="{FD263ACC-8A3D-593B-85B4-B33859C27723}"/>
              </a:ext>
            </a:extLst>
          </p:cNvPr>
          <p:cNvPicPr>
            <a:picLocks noChangeAspect="1"/>
          </p:cNvPicPr>
          <p:nvPr/>
        </p:nvPicPr>
        <p:blipFill rotWithShape="1">
          <a:blip r:embed="rId2"/>
          <a:srcRect l="4282" r="-199" b="15625"/>
          <a:stretch/>
        </p:blipFill>
        <p:spPr>
          <a:xfrm>
            <a:off x="13118" y="1282"/>
            <a:ext cx="11694108" cy="6866565"/>
          </a:xfrm>
          <a:prstGeom prst="rect">
            <a:avLst/>
          </a:prstGeom>
        </p:spPr>
      </p:pic>
      <p:sp>
        <p:nvSpPr>
          <p:cNvPr id="4" name="Rectangle 3">
            <a:extLst>
              <a:ext uri="{FF2B5EF4-FFF2-40B4-BE49-F238E27FC236}">
                <a16:creationId xmlns:a16="http://schemas.microsoft.com/office/drawing/2014/main" id="{8EDD09B9-C224-C2ED-2584-98ECCA184714}"/>
              </a:ext>
            </a:extLst>
          </p:cNvPr>
          <p:cNvSpPr/>
          <p:nvPr/>
        </p:nvSpPr>
        <p:spPr>
          <a:xfrm rot="10800000">
            <a:off x="7328694" y="-25472"/>
            <a:ext cx="4850188" cy="6882190"/>
          </a:xfrm>
          <a:prstGeom prst="rect">
            <a:avLst/>
          </a:prstGeom>
          <a:solidFill>
            <a:srgbClr val="01AB8E"/>
          </a:solidFill>
          <a:ln>
            <a:solidFill>
              <a:srgbClr val="01AB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DCA2A0-AAAE-90B1-0333-0EE9A12E4CB8}"/>
              </a:ext>
            </a:extLst>
          </p:cNvPr>
          <p:cNvSpPr txBox="1"/>
          <p:nvPr/>
        </p:nvSpPr>
        <p:spPr>
          <a:xfrm>
            <a:off x="7705002" y="1483660"/>
            <a:ext cx="412754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rPr>
              <a:t>Civic partnership of academia, local government and NHS mobilising data and technology to tackle wicked problems</a:t>
            </a:r>
            <a:br>
              <a:rPr kumimoji="0" lang="en-GB" sz="1800" b="1"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rPr>
            </a:br>
            <a:r>
              <a:rPr kumimoji="0" lang="en-GB" sz="1800" b="1"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rPr>
              <a:t>with and for our residents…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rPr>
              <a:t>Launched December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rPr>
              <a:t>"</a:t>
            </a:r>
            <a:r>
              <a:rPr kumimoji="0" lang="en-GB" sz="1800" b="0" i="1"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rPr>
              <a:t>Collaboration within the research sector is essential if we want to tackle some of the largest health and care problems facing the world today, and centres like this make that a reality</a:t>
            </a:r>
            <a:r>
              <a:rPr kumimoji="0" lang="en-GB" sz="1800" b="0" i="0" u="none" strike="noStrike" kern="1200" cap="none" spc="0" normalizeH="0" baseline="0" noProof="0" dirty="0">
                <a:ln>
                  <a:noFill/>
                </a:ln>
                <a:solidFill>
                  <a:prstClr val="white"/>
                </a:solidFill>
                <a:effectLst/>
                <a:uLnTx/>
                <a:uFillTx/>
                <a:latin typeface="Poppins"/>
                <a:ea typeface="Calibri" panose="020F0502020204030204"/>
                <a:cs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oppins"/>
                <a:ea typeface="+mn-ea"/>
                <a:cs typeface="Poppins"/>
              </a:rPr>
              <a:t>Professor Lucy Chappell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oppins"/>
                <a:ea typeface="+mn-ea"/>
                <a:cs typeface="Poppins"/>
              </a:rPr>
              <a:t>Chief Scientific Adviser to DHSC and Chief Executive Officer of NIHR</a:t>
            </a:r>
          </a:p>
        </p:txBody>
      </p:sp>
      <p:pic>
        <p:nvPicPr>
          <p:cNvPr id="3" name="Graphic 2">
            <a:extLst>
              <a:ext uri="{FF2B5EF4-FFF2-40B4-BE49-F238E27FC236}">
                <a16:creationId xmlns:a16="http://schemas.microsoft.com/office/drawing/2014/main" id="{5595DA92-414C-AECF-05AD-D3F375533D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5980"/>
          <a:stretch/>
        </p:blipFill>
        <p:spPr>
          <a:xfrm>
            <a:off x="7407802" y="229338"/>
            <a:ext cx="4117373" cy="1026267"/>
          </a:xfrm>
          <a:prstGeom prst="rect">
            <a:avLst/>
          </a:prstGeom>
        </p:spPr>
      </p:pic>
    </p:spTree>
    <p:extLst>
      <p:ext uri="{BB962C8B-B14F-4D97-AF65-F5344CB8AC3E}">
        <p14:creationId xmlns:p14="http://schemas.microsoft.com/office/powerpoint/2010/main" val="163532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22C8-1D90-C520-3D7D-418A38F36EAF}"/>
              </a:ext>
            </a:extLst>
          </p:cNvPr>
          <p:cNvSpPr>
            <a:spLocks noGrp="1"/>
          </p:cNvSpPr>
          <p:nvPr>
            <p:ph type="title"/>
          </p:nvPr>
        </p:nvSpPr>
        <p:spPr>
          <a:xfrm>
            <a:off x="838200" y="365126"/>
            <a:ext cx="10515600" cy="845110"/>
          </a:xfrm>
        </p:spPr>
        <p:txBody>
          <a:bodyPr>
            <a:normAutofit/>
          </a:bodyPr>
          <a:lstStyle/>
          <a:p>
            <a:r>
              <a:rPr lang="en-GB" sz="4000" b="1" dirty="0">
                <a:solidFill>
                  <a:srgbClr val="002060"/>
                </a:solidFill>
                <a:latin typeface="Helvetica" panose="020B0604020202020204" pitchFamily="34" charset="0"/>
                <a:cs typeface="Helvetica" panose="020B0604020202020204" pitchFamily="34" charset="0"/>
              </a:rPr>
              <a:t>The Centre’s Purpose</a:t>
            </a:r>
          </a:p>
        </p:txBody>
      </p:sp>
      <p:sp>
        <p:nvSpPr>
          <p:cNvPr id="3" name="Content Placeholder 2">
            <a:extLst>
              <a:ext uri="{FF2B5EF4-FFF2-40B4-BE49-F238E27FC236}">
                <a16:creationId xmlns:a16="http://schemas.microsoft.com/office/drawing/2014/main" id="{A18599D0-997C-8FA7-D0B8-BC0A2CE72A4E}"/>
              </a:ext>
            </a:extLst>
          </p:cNvPr>
          <p:cNvSpPr>
            <a:spLocks noGrp="1"/>
          </p:cNvSpPr>
          <p:nvPr>
            <p:ph idx="1"/>
          </p:nvPr>
        </p:nvSpPr>
        <p:spPr>
          <a:xfrm>
            <a:off x="838201" y="1295400"/>
            <a:ext cx="10313893" cy="5562600"/>
          </a:xfrm>
        </p:spPr>
        <p:txBody>
          <a:bodyPr>
            <a:normAutofit fontScale="92500"/>
          </a:bodyPr>
          <a:lstStyle/>
          <a:p>
            <a:pPr>
              <a:lnSpc>
                <a:spcPct val="100000"/>
              </a:lnSpc>
            </a:pPr>
            <a:r>
              <a:rPr lang="en-GB" dirty="0">
                <a:latin typeface="Arial" panose="020B0604020202020204" pitchFamily="34" charset="0"/>
                <a:cs typeface="Arial" panose="020B0604020202020204" pitchFamily="34" charset="0"/>
              </a:rPr>
              <a:t>We are an </a:t>
            </a:r>
            <a:r>
              <a:rPr lang="en-GB" b="1" dirty="0">
                <a:latin typeface="Arial" panose="020B0604020202020204" pitchFamily="34" charset="0"/>
                <a:cs typeface="Arial" panose="020B0604020202020204" pitchFamily="34" charset="0"/>
              </a:rPr>
              <a:t>interdisciplinary research and innovation centre </a:t>
            </a:r>
            <a:r>
              <a:rPr lang="en-GB" dirty="0">
                <a:latin typeface="Arial" panose="020B0604020202020204" pitchFamily="34" charset="0"/>
                <a:cs typeface="Arial" panose="020B0604020202020204" pitchFamily="34" charset="0"/>
              </a:rPr>
              <a:t>dedicated to inclusive health, social and economic advancement through civic data and technologies</a:t>
            </a:r>
          </a:p>
          <a:p>
            <a:pPr>
              <a:lnSpc>
                <a:spcPct val="100000"/>
              </a:lnSpc>
            </a:pPr>
            <a:r>
              <a:rPr lang="en-GB" dirty="0">
                <a:latin typeface="Arial" panose="020B0604020202020204" pitchFamily="34" charset="0"/>
                <a:cs typeface="Arial" panose="020B0604020202020204" pitchFamily="34" charset="0"/>
              </a:rPr>
              <a:t>We serve our population by improving health, social and economic outcomes with </a:t>
            </a:r>
            <a:r>
              <a:rPr lang="en-GB" b="1" dirty="0">
                <a:latin typeface="Arial" panose="020B0604020202020204" pitchFamily="34" charset="0"/>
                <a:cs typeface="Arial" panose="020B0604020202020204" pitchFamily="34" charset="0"/>
              </a:rPr>
              <a:t>trustworthy</a:t>
            </a:r>
            <a:r>
              <a:rPr lang="en-GB" dirty="0">
                <a:latin typeface="Arial" panose="020B0604020202020204" pitchFamily="34" charset="0"/>
                <a:cs typeface="Arial" panose="020B0604020202020204" pitchFamily="34" charset="0"/>
              </a:rPr>
              <a:t> uses of </a:t>
            </a:r>
            <a:r>
              <a:rPr lang="en-GB" b="1" dirty="0">
                <a:latin typeface="Arial" panose="020B0604020202020204" pitchFamily="34" charset="0"/>
                <a:cs typeface="Arial" panose="020B0604020202020204" pitchFamily="34" charset="0"/>
              </a:rPr>
              <a:t>civic</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data</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AI engineering</a:t>
            </a:r>
          </a:p>
          <a:p>
            <a:pPr>
              <a:lnSpc>
                <a:spcPct val="100000"/>
              </a:lnSpc>
            </a:pPr>
            <a:r>
              <a:rPr lang="en-GB" dirty="0">
                <a:latin typeface="Arial" panose="020B0604020202020204" pitchFamily="34" charset="0"/>
                <a:cs typeface="Arial" panose="020B0604020202020204" pitchFamily="34" charset="0"/>
              </a:rPr>
              <a:t>We invite and enable solutions-focused </a:t>
            </a:r>
            <a:r>
              <a:rPr lang="en-GB" b="1" dirty="0">
                <a:latin typeface="Arial" panose="020B0604020202020204" pitchFamily="34" charset="0"/>
                <a:cs typeface="Arial" panose="020B0604020202020204" pitchFamily="34" charset="0"/>
              </a:rPr>
              <a:t>partnerships </a:t>
            </a:r>
            <a:r>
              <a:rPr lang="en-GB" dirty="0">
                <a:latin typeface="Arial" panose="020B0604020202020204" pitchFamily="34" charset="0"/>
                <a:cs typeface="Arial" panose="020B0604020202020204" pitchFamily="34" charset="0"/>
              </a:rPr>
              <a:t>across academia, the NHS, local government, charity/voluntary sector and industry to build a new model for a data-driven civic society</a:t>
            </a:r>
          </a:p>
          <a:p>
            <a:pPr>
              <a:lnSpc>
                <a:spcPct val="100000"/>
              </a:lnSpc>
            </a:pPr>
            <a:r>
              <a:rPr lang="en-GB" dirty="0">
                <a:latin typeface="Arial" panose="020B0604020202020204" pitchFamily="34" charset="0"/>
                <a:cs typeface="Arial" panose="020B0604020202020204" pitchFamily="34" charset="0"/>
              </a:rPr>
              <a:t>We </a:t>
            </a:r>
            <a:r>
              <a:rPr lang="en-GB" b="1" dirty="0">
                <a:latin typeface="Arial" panose="020B0604020202020204" pitchFamily="34" charset="0"/>
                <a:cs typeface="Arial" panose="020B0604020202020204" pitchFamily="34" charset="0"/>
              </a:rPr>
              <a:t>collaborate</a:t>
            </a:r>
            <a:r>
              <a:rPr lang="en-GB" dirty="0">
                <a:latin typeface="Arial" panose="020B0604020202020204" pitchFamily="34" charset="0"/>
                <a:cs typeface="Arial" panose="020B0604020202020204" pitchFamily="34" charset="0"/>
              </a:rPr>
              <a:t> with our </a:t>
            </a:r>
            <a:r>
              <a:rPr lang="en-GB" b="1" dirty="0">
                <a:latin typeface="Arial" panose="020B0604020202020204" pitchFamily="34" charset="0"/>
                <a:cs typeface="Arial" panose="020B0604020202020204" pitchFamily="34" charset="0"/>
              </a:rPr>
              <a:t>civic partners </a:t>
            </a:r>
            <a:r>
              <a:rPr lang="en-GB" dirty="0">
                <a:latin typeface="Arial" panose="020B0604020202020204" pitchFamily="34" charset="0"/>
                <a:cs typeface="Arial" panose="020B0604020202020204" pitchFamily="34" charset="0"/>
              </a:rPr>
              <a:t>to </a:t>
            </a:r>
            <a:r>
              <a:rPr lang="en-GB" b="1" dirty="0">
                <a:latin typeface="Arial" panose="020B0604020202020204" pitchFamily="34" charset="0"/>
                <a:cs typeface="Arial" panose="020B0604020202020204" pitchFamily="34" charset="0"/>
              </a:rPr>
              <a:t>maximise skills </a:t>
            </a:r>
            <a:r>
              <a:rPr lang="en-GB" dirty="0">
                <a:latin typeface="Arial" panose="020B0604020202020204" pitchFamily="34" charset="0"/>
                <a:cs typeface="Arial" panose="020B0604020202020204" pitchFamily="34" charset="0"/>
              </a:rPr>
              <a:t>of our region’s </a:t>
            </a:r>
            <a:r>
              <a:rPr lang="en-GB" b="1" dirty="0">
                <a:latin typeface="Arial" panose="020B0604020202020204" pitchFamily="34" charset="0"/>
                <a:cs typeface="Arial" panose="020B0604020202020204" pitchFamily="34" charset="0"/>
              </a:rPr>
              <a:t>workforce</a:t>
            </a:r>
            <a:r>
              <a:rPr lang="en-GB" dirty="0">
                <a:latin typeface="Arial" panose="020B0604020202020204" pitchFamily="34" charset="0"/>
                <a:cs typeface="Arial" panose="020B0604020202020204" pitchFamily="34" charset="0"/>
              </a:rPr>
              <a:t> in data governance, science and AI engineering</a:t>
            </a:r>
          </a:p>
          <a:p>
            <a:pPr>
              <a:lnSpc>
                <a:spcPct val="100000"/>
              </a:lnSpc>
            </a:pPr>
            <a:r>
              <a:rPr lang="en-GB" dirty="0">
                <a:latin typeface="Arial" panose="020B0604020202020204" pitchFamily="34" charset="0"/>
                <a:cs typeface="Arial" panose="020B0604020202020204" pitchFamily="34" charset="0"/>
              </a:rPr>
              <a:t>We assemble scientists, engineers, professions and residents to </a:t>
            </a:r>
            <a:r>
              <a:rPr lang="en-GB" b="1" dirty="0">
                <a:latin typeface="Arial" panose="020B0604020202020204" pitchFamily="34" charset="0"/>
                <a:cs typeface="Arial" panose="020B0604020202020204" pitchFamily="34" charset="0"/>
              </a:rPr>
              <a:t>co-create</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co-evaluate</a:t>
            </a:r>
            <a:r>
              <a:rPr lang="en-GB" dirty="0">
                <a:latin typeface="Arial" panose="020B0604020202020204" pitchFamily="34" charset="0"/>
                <a:cs typeface="Arial" panose="020B0604020202020204" pitchFamily="34" charset="0"/>
              </a:rPr>
              <a:t> data driven </a:t>
            </a:r>
            <a:r>
              <a:rPr lang="en-GB" b="1" dirty="0">
                <a:latin typeface="Arial" panose="020B0604020202020204" pitchFamily="34" charset="0"/>
                <a:cs typeface="Arial" panose="020B0604020202020204" pitchFamily="34" charset="0"/>
              </a:rPr>
              <a:t>technologies</a:t>
            </a:r>
          </a:p>
        </p:txBody>
      </p:sp>
      <p:pic>
        <p:nvPicPr>
          <p:cNvPr id="5" name="Picture 4">
            <a:extLst>
              <a:ext uri="{FF2B5EF4-FFF2-40B4-BE49-F238E27FC236}">
                <a16:creationId xmlns:a16="http://schemas.microsoft.com/office/drawing/2014/main" id="{47830524-71E6-8E9D-504A-AED6356AA79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074954" y="10122"/>
            <a:ext cx="2071326" cy="710005"/>
          </a:xfrm>
          <a:prstGeom prst="rect">
            <a:avLst/>
          </a:prstGeom>
        </p:spPr>
      </p:pic>
    </p:spTree>
    <p:extLst>
      <p:ext uri="{BB962C8B-B14F-4D97-AF65-F5344CB8AC3E}">
        <p14:creationId xmlns:p14="http://schemas.microsoft.com/office/powerpoint/2010/main" val="1707293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9DC683-A078-8197-B9C5-137B6D8B158A}"/>
              </a:ext>
            </a:extLst>
          </p:cNvPr>
          <p:cNvSpPr/>
          <p:nvPr/>
        </p:nvSpPr>
        <p:spPr>
          <a:xfrm>
            <a:off x="5830040" y="569736"/>
            <a:ext cx="5754983" cy="5765162"/>
          </a:xfrm>
          <a:prstGeom prst="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&amp; Care Challenges &amp;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C000">
                    <a:lumMod val="50000"/>
                  </a:srgbClr>
                </a:solidFill>
                <a:effectLst/>
                <a:uLnTx/>
                <a:uFillTx/>
                <a:latin typeface="Arial" panose="020B0604020202020204" pitchFamily="34" charset="0"/>
                <a:ea typeface="+mn-ea"/>
                <a:cs typeface="Arial" panose="020B0604020202020204" pitchFamily="34" charset="0"/>
              </a:rPr>
              <a:t>International beacon of civic &amp; health innovation</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EFC415AD-C82C-A165-4A29-9DC8AD37354F}"/>
              </a:ext>
            </a:extLst>
          </p:cNvPr>
          <p:cNvSpPr/>
          <p:nvPr/>
        </p:nvSpPr>
        <p:spPr>
          <a:xfrm>
            <a:off x="6436417" y="1292063"/>
            <a:ext cx="4542227" cy="4501934"/>
          </a:xfrm>
          <a:prstGeom prst="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NHS Integrated Care 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C000">
                    <a:lumMod val="50000"/>
                  </a:srgbClr>
                </a:solidFill>
                <a:effectLst/>
                <a:uLnTx/>
                <a:uFillTx/>
                <a:latin typeface="Arial" panose="020B0604020202020204" pitchFamily="34" charset="0"/>
                <a:ea typeface="+mn-ea"/>
                <a:cs typeface="Arial" panose="020B0604020202020204" pitchFamily="34" charset="0"/>
              </a:rPr>
              <a:t>Improved health &amp; care services for all</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15DFEE46-9B45-5BB9-7DCF-B450B917BCBE}"/>
              </a:ext>
            </a:extLst>
          </p:cNvPr>
          <p:cNvSpPr/>
          <p:nvPr/>
        </p:nvSpPr>
        <p:spPr>
          <a:xfrm>
            <a:off x="7087530" y="2024269"/>
            <a:ext cx="3240000" cy="3209505"/>
          </a:xfrm>
          <a:prstGeom prst="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Life Sciences Investment Zone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C000">
                    <a:lumMod val="50000"/>
                  </a:srgbClr>
                </a:solidFill>
                <a:effectLst/>
                <a:uLnTx/>
                <a:uFillTx/>
                <a:latin typeface="Arial" panose="020B0604020202020204" pitchFamily="34" charset="0"/>
                <a:ea typeface="+mn-ea"/>
                <a:cs typeface="Arial" panose="020B0604020202020204" pitchFamily="34" charset="0"/>
              </a:rPr>
              <a:t>Inclusive economic growth</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7C4D22C8-1D90-C520-3D7D-418A38F36EAF}"/>
              </a:ext>
            </a:extLst>
          </p:cNvPr>
          <p:cNvSpPr>
            <a:spLocks noGrp="1"/>
          </p:cNvSpPr>
          <p:nvPr>
            <p:ph type="title"/>
          </p:nvPr>
        </p:nvSpPr>
        <p:spPr>
          <a:xfrm>
            <a:off x="606978" y="260822"/>
            <a:ext cx="4978140" cy="930961"/>
          </a:xfrm>
        </p:spPr>
        <p:txBody>
          <a:bodyPr>
            <a:normAutofit/>
          </a:bodyPr>
          <a:lstStyle/>
          <a:p>
            <a:r>
              <a:rPr lang="en-GB" sz="4000" b="1" dirty="0">
                <a:solidFill>
                  <a:srgbClr val="002060"/>
                </a:solidFill>
                <a:latin typeface="Arial" panose="020B0604020202020204" pitchFamily="34" charset="0"/>
                <a:cs typeface="Arial" panose="020B0604020202020204" pitchFamily="34" charset="0"/>
              </a:rPr>
              <a:t>Ecosystem</a:t>
            </a:r>
          </a:p>
        </p:txBody>
      </p:sp>
      <p:sp>
        <p:nvSpPr>
          <p:cNvPr id="3" name="Content Placeholder 2">
            <a:extLst>
              <a:ext uri="{FF2B5EF4-FFF2-40B4-BE49-F238E27FC236}">
                <a16:creationId xmlns:a16="http://schemas.microsoft.com/office/drawing/2014/main" id="{A18599D0-997C-8FA7-D0B8-BC0A2CE72A4E}"/>
              </a:ext>
            </a:extLst>
          </p:cNvPr>
          <p:cNvSpPr>
            <a:spLocks noGrp="1"/>
          </p:cNvSpPr>
          <p:nvPr>
            <p:ph idx="1"/>
          </p:nvPr>
        </p:nvSpPr>
        <p:spPr>
          <a:xfrm>
            <a:off x="538002" y="1571982"/>
            <a:ext cx="4748596" cy="4335063"/>
          </a:xfrm>
        </p:spPr>
        <p:txBody>
          <a:bodyPr>
            <a:noAutofit/>
          </a:bodyPr>
          <a:lstStyle/>
          <a:p>
            <a:r>
              <a:rPr lang="en-GB" sz="2600" dirty="0">
                <a:latin typeface="Arial" panose="020B0604020202020204" pitchFamily="34" charset="0"/>
                <a:cs typeface="Arial" panose="020B0604020202020204" pitchFamily="34" charset="0"/>
              </a:rPr>
              <a:t>We look </a:t>
            </a:r>
            <a:r>
              <a:rPr lang="en-GB" sz="2600" b="1" dirty="0">
                <a:latin typeface="Arial" panose="020B0604020202020204" pitchFamily="34" charset="0"/>
                <a:cs typeface="Arial" panose="020B0604020202020204" pitchFamily="34" charset="0"/>
              </a:rPr>
              <a:t>globally</a:t>
            </a:r>
            <a:r>
              <a:rPr lang="en-GB" sz="2600" dirty="0">
                <a:latin typeface="Arial" panose="020B0604020202020204" pitchFamily="34" charset="0"/>
                <a:cs typeface="Arial" panose="020B0604020202020204" pitchFamily="34" charset="0"/>
              </a:rPr>
              <a:t> to the health </a:t>
            </a:r>
            <a:r>
              <a:rPr lang="en-GB" sz="2600" b="1" dirty="0">
                <a:latin typeface="Arial" panose="020B0604020202020204" pitchFamily="34" charset="0"/>
                <a:cs typeface="Arial" panose="020B0604020202020204" pitchFamily="34" charset="0"/>
              </a:rPr>
              <a:t>challenges</a:t>
            </a:r>
            <a:r>
              <a:rPr lang="en-GB" sz="2600" dirty="0">
                <a:latin typeface="Arial" panose="020B0604020202020204" pitchFamily="34" charset="0"/>
                <a:cs typeface="Arial" panose="020B0604020202020204" pitchFamily="34" charset="0"/>
              </a:rPr>
              <a:t> we tackle</a:t>
            </a:r>
          </a:p>
          <a:p>
            <a:endParaRPr lang="en-GB" sz="2600" dirty="0">
              <a:latin typeface="Arial" panose="020B0604020202020204" pitchFamily="34" charset="0"/>
              <a:cs typeface="Arial" panose="020B0604020202020204" pitchFamily="34" charset="0"/>
            </a:endParaRPr>
          </a:p>
          <a:p>
            <a:r>
              <a:rPr lang="en-GB" sz="2600" b="1" dirty="0">
                <a:latin typeface="Arial" panose="020B0604020202020204" pitchFamily="34" charset="0"/>
                <a:cs typeface="Arial" panose="020B0604020202020204" pitchFamily="34" charset="0"/>
              </a:rPr>
              <a:t>Liverpool City Region</a:t>
            </a:r>
            <a:r>
              <a:rPr lang="en-GB" sz="2600" dirty="0">
                <a:latin typeface="Arial" panose="020B0604020202020204" pitchFamily="34" charset="0"/>
                <a:cs typeface="Arial" panose="020B0604020202020204" pitchFamily="34" charset="0"/>
              </a:rPr>
              <a:t> and wider </a:t>
            </a:r>
            <a:r>
              <a:rPr lang="en-GB" sz="2600" b="1" dirty="0">
                <a:latin typeface="Arial" panose="020B0604020202020204" pitchFamily="34" charset="0"/>
                <a:cs typeface="Arial" panose="020B0604020202020204" pitchFamily="34" charset="0"/>
              </a:rPr>
              <a:t>Cheshire and Merseyside </a:t>
            </a:r>
            <a:r>
              <a:rPr lang="en-GB" sz="2600" dirty="0">
                <a:latin typeface="Arial" panose="020B0604020202020204" pitchFamily="34" charset="0"/>
                <a:cs typeface="Arial" panose="020B0604020202020204" pitchFamily="34" charset="0"/>
              </a:rPr>
              <a:t>is our civic </a:t>
            </a:r>
            <a:r>
              <a:rPr lang="en-GB" sz="2600" b="1" dirty="0">
                <a:latin typeface="Arial" panose="020B0604020202020204" pitchFamily="34" charset="0"/>
                <a:cs typeface="Arial" panose="020B0604020202020204" pitchFamily="34" charset="0"/>
              </a:rPr>
              <a:t>data</a:t>
            </a:r>
            <a:r>
              <a:rPr lang="en-GB" sz="2600" dirty="0">
                <a:latin typeface="Arial" panose="020B0604020202020204" pitchFamily="34" charset="0"/>
                <a:cs typeface="Arial" panose="020B0604020202020204" pitchFamily="34" charset="0"/>
              </a:rPr>
              <a:t> and </a:t>
            </a:r>
            <a:r>
              <a:rPr lang="en-GB" sz="2600" b="1" dirty="0">
                <a:latin typeface="Arial" panose="020B0604020202020204" pitchFamily="34" charset="0"/>
                <a:cs typeface="Arial" panose="020B0604020202020204" pitchFamily="34" charset="0"/>
              </a:rPr>
              <a:t>social impact</a:t>
            </a:r>
            <a:r>
              <a:rPr lang="en-GB" sz="2600" dirty="0">
                <a:latin typeface="Arial" panose="020B0604020202020204" pitchFamily="34" charset="0"/>
                <a:cs typeface="Arial" panose="020B0604020202020204" pitchFamily="34" charset="0"/>
              </a:rPr>
              <a:t> focus</a:t>
            </a:r>
          </a:p>
          <a:p>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We look </a:t>
            </a:r>
            <a:r>
              <a:rPr lang="en-GB" sz="2600" b="1" dirty="0">
                <a:latin typeface="Arial" panose="020B0604020202020204" pitchFamily="34" charset="0"/>
                <a:cs typeface="Arial" panose="020B0604020202020204" pitchFamily="34" charset="0"/>
              </a:rPr>
              <a:t>globally</a:t>
            </a:r>
            <a:r>
              <a:rPr lang="en-GB" sz="2600" dirty="0">
                <a:latin typeface="Arial" panose="020B0604020202020204" pitchFamily="34" charset="0"/>
                <a:cs typeface="Arial" panose="020B0604020202020204" pitchFamily="34" charset="0"/>
              </a:rPr>
              <a:t> to the </a:t>
            </a:r>
            <a:r>
              <a:rPr lang="en-GB" sz="2600" b="1" dirty="0">
                <a:latin typeface="Arial" panose="020B0604020202020204" pitchFamily="34" charset="0"/>
                <a:cs typeface="Arial" panose="020B0604020202020204" pitchFamily="34" charset="0"/>
              </a:rPr>
              <a:t>transferability</a:t>
            </a:r>
            <a:r>
              <a:rPr lang="en-GB" sz="2600" dirty="0">
                <a:latin typeface="Arial" panose="020B0604020202020204" pitchFamily="34" charset="0"/>
                <a:cs typeface="Arial" panose="020B0604020202020204" pitchFamily="34" charset="0"/>
              </a:rPr>
              <a:t> of the technical </a:t>
            </a:r>
            <a:r>
              <a:rPr lang="en-GB" sz="2600" b="1" dirty="0">
                <a:latin typeface="Arial" panose="020B0604020202020204" pitchFamily="34" charset="0"/>
                <a:cs typeface="Arial" panose="020B0604020202020204" pitchFamily="34" charset="0"/>
              </a:rPr>
              <a:t>solutions</a:t>
            </a:r>
            <a:r>
              <a:rPr lang="en-GB" sz="2600" dirty="0">
                <a:latin typeface="Arial" panose="020B0604020202020204" pitchFamily="34" charset="0"/>
                <a:cs typeface="Arial" panose="020B0604020202020204" pitchFamily="34" charset="0"/>
              </a:rPr>
              <a:t> we build</a:t>
            </a:r>
          </a:p>
        </p:txBody>
      </p:sp>
      <p:sp>
        <p:nvSpPr>
          <p:cNvPr id="5" name="Rectangle 4">
            <a:extLst>
              <a:ext uri="{FF2B5EF4-FFF2-40B4-BE49-F238E27FC236}">
                <a16:creationId xmlns:a16="http://schemas.microsoft.com/office/drawing/2014/main" id="{FE4D10CE-4199-5075-6552-013357B09B16}"/>
              </a:ext>
            </a:extLst>
          </p:cNvPr>
          <p:cNvSpPr/>
          <p:nvPr/>
        </p:nvSpPr>
        <p:spPr>
          <a:xfrm>
            <a:off x="7589378" y="2734033"/>
            <a:ext cx="2236304" cy="2010963"/>
          </a:xfrm>
          <a:prstGeom prst="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Liverpool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C000">
                    <a:lumMod val="50000"/>
                  </a:srgbClr>
                </a:solidFill>
                <a:effectLst/>
                <a:uLnTx/>
                <a:uFillTx/>
                <a:latin typeface="Arial" panose="020B0604020202020204" pitchFamily="34" charset="0"/>
                <a:ea typeface="+mn-ea"/>
                <a:cs typeface="Arial" panose="020B0604020202020204" pitchFamily="34" charset="0"/>
              </a:rPr>
              <a:t>Collaborative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C000">
                    <a:lumMod val="50000"/>
                  </a:srgbClr>
                </a:solidFill>
                <a:effectLst/>
                <a:uLnTx/>
                <a:uFillTx/>
                <a:latin typeface="Arial" panose="020B0604020202020204" pitchFamily="34" charset="0"/>
                <a:ea typeface="+mn-ea"/>
                <a:cs typeface="Arial" panose="020B0604020202020204" pitchFamily="34" charset="0"/>
              </a:rPr>
              <a:t>Upskilled workforce</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4">
            <a:extLst>
              <a:ext uri="{FF2B5EF4-FFF2-40B4-BE49-F238E27FC236}">
                <a16:creationId xmlns:a16="http://schemas.microsoft.com/office/drawing/2014/main" id="{CB545A98-A1DD-2394-B99C-4F013D8F7A6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751169" y="4146255"/>
            <a:ext cx="1884857" cy="598424"/>
          </a:xfrm>
          <a:prstGeom prst="rect">
            <a:avLst/>
          </a:prstGeom>
          <a:effectLst>
            <a:outerShdw blurRad="50800" dist="38100" dir="2700000" algn="tl" rotWithShape="0">
              <a:prstClr val="black">
                <a:alpha val="40000"/>
              </a:prstClr>
            </a:outerShdw>
          </a:effectLst>
        </p:spPr>
      </p:pic>
      <p:pic>
        <p:nvPicPr>
          <p:cNvPr id="10" name="Graphic 9">
            <a:extLst>
              <a:ext uri="{FF2B5EF4-FFF2-40B4-BE49-F238E27FC236}">
                <a16:creationId xmlns:a16="http://schemas.microsoft.com/office/drawing/2014/main" id="{7C13B7EE-D6A9-F302-E361-31A71E0007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9619" y="3739514"/>
            <a:ext cx="1295822" cy="330812"/>
          </a:xfrm>
          <a:prstGeom prst="rect">
            <a:avLst/>
          </a:prstGeom>
        </p:spPr>
      </p:pic>
      <p:pic>
        <p:nvPicPr>
          <p:cNvPr id="12" name="Picture 11" descr="A close-up of a logo&#10;&#10;Description automatically generated">
            <a:extLst>
              <a:ext uri="{FF2B5EF4-FFF2-40B4-BE49-F238E27FC236}">
                <a16:creationId xmlns:a16="http://schemas.microsoft.com/office/drawing/2014/main" id="{B3090871-DDBA-FD7C-8E7C-051E5FEE82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6843" y="4777410"/>
            <a:ext cx="2149023" cy="423633"/>
          </a:xfrm>
          <a:prstGeom prst="rect">
            <a:avLst/>
          </a:prstGeom>
        </p:spPr>
      </p:pic>
      <p:pic>
        <p:nvPicPr>
          <p:cNvPr id="15" name="Picture 14" descr="A blue and white sign with white letters&#10;&#10;Description automatically generated">
            <a:extLst>
              <a:ext uri="{FF2B5EF4-FFF2-40B4-BE49-F238E27FC236}">
                <a16:creationId xmlns:a16="http://schemas.microsoft.com/office/drawing/2014/main" id="{00893038-B9F0-13C6-AF79-8AFA93458D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3197" y="5340771"/>
            <a:ext cx="834328" cy="337388"/>
          </a:xfrm>
          <a:prstGeom prst="rect">
            <a:avLst/>
          </a:prstGeom>
        </p:spPr>
      </p:pic>
      <p:sp>
        <p:nvSpPr>
          <p:cNvPr id="21" name="Arrow: Right 20">
            <a:extLst>
              <a:ext uri="{FF2B5EF4-FFF2-40B4-BE49-F238E27FC236}">
                <a16:creationId xmlns:a16="http://schemas.microsoft.com/office/drawing/2014/main" id="{130AED70-AB02-B1EE-6968-B236D31F65B3}"/>
              </a:ext>
            </a:extLst>
          </p:cNvPr>
          <p:cNvSpPr/>
          <p:nvPr/>
        </p:nvSpPr>
        <p:spPr>
          <a:xfrm>
            <a:off x="6149072" y="4283676"/>
            <a:ext cx="1701587" cy="230494"/>
          </a:xfrm>
          <a:prstGeom prst="rightArrow">
            <a:avLst/>
          </a:prstGeom>
          <a:noFill/>
          <a:ln w="19050">
            <a:solidFill>
              <a:srgbClr val="CC112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8C2E64C6-B621-9704-C953-4648B8FAE805}"/>
              </a:ext>
            </a:extLst>
          </p:cNvPr>
          <p:cNvSpPr/>
          <p:nvPr/>
        </p:nvSpPr>
        <p:spPr>
          <a:xfrm>
            <a:off x="9673967" y="4283676"/>
            <a:ext cx="1612620" cy="230494"/>
          </a:xfrm>
          <a:prstGeom prst="rightArrow">
            <a:avLst/>
          </a:prstGeom>
          <a:noFill/>
          <a:ln w="19050">
            <a:solidFill>
              <a:srgbClr val="CC112B"/>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EF752995-D047-DD6A-237A-095DF0A8CA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66629" y="5793997"/>
            <a:ext cx="1081801" cy="540901"/>
          </a:xfrm>
          <a:prstGeom prst="rect">
            <a:avLst/>
          </a:prstGeom>
        </p:spPr>
      </p:pic>
    </p:spTree>
    <p:extLst>
      <p:ext uri="{BB962C8B-B14F-4D97-AF65-F5344CB8AC3E}">
        <p14:creationId xmlns:p14="http://schemas.microsoft.com/office/powerpoint/2010/main" val="3752746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22C8-1D90-C520-3D7D-418A38F36EAF}"/>
              </a:ext>
            </a:extLst>
          </p:cNvPr>
          <p:cNvSpPr>
            <a:spLocks noGrp="1"/>
          </p:cNvSpPr>
          <p:nvPr>
            <p:ph type="title"/>
          </p:nvPr>
        </p:nvSpPr>
        <p:spPr>
          <a:xfrm>
            <a:off x="683172" y="365125"/>
            <a:ext cx="10670628" cy="1103007"/>
          </a:xfrm>
        </p:spPr>
        <p:txBody>
          <a:bodyPr>
            <a:normAutofit/>
          </a:bodyPr>
          <a:lstStyle/>
          <a:p>
            <a:r>
              <a:rPr lang="en-GB" sz="4000" b="1" dirty="0">
                <a:solidFill>
                  <a:srgbClr val="002060"/>
                </a:solidFill>
                <a:latin typeface="Helvetica" panose="020B0604020202020204" pitchFamily="34" charset="0"/>
                <a:cs typeface="Helvetica" panose="020B0604020202020204" pitchFamily="34" charset="0"/>
              </a:rPr>
              <a:t>Charter: Civic Data Cooperative</a:t>
            </a:r>
          </a:p>
        </p:txBody>
      </p:sp>
      <p:sp>
        <p:nvSpPr>
          <p:cNvPr id="3" name="Content Placeholder 2">
            <a:extLst>
              <a:ext uri="{FF2B5EF4-FFF2-40B4-BE49-F238E27FC236}">
                <a16:creationId xmlns:a16="http://schemas.microsoft.com/office/drawing/2014/main" id="{A18599D0-997C-8FA7-D0B8-BC0A2CE72A4E}"/>
              </a:ext>
            </a:extLst>
          </p:cNvPr>
          <p:cNvSpPr>
            <a:spLocks noGrp="1"/>
          </p:cNvSpPr>
          <p:nvPr>
            <p:ph idx="1"/>
          </p:nvPr>
        </p:nvSpPr>
        <p:spPr>
          <a:xfrm>
            <a:off x="683172" y="1690688"/>
            <a:ext cx="5213131" cy="4719108"/>
          </a:xfrm>
        </p:spPr>
        <p:txBody>
          <a:bodyPr>
            <a:normAutofit/>
          </a:bodyPr>
          <a:lstStyle/>
          <a:p>
            <a:r>
              <a:rPr lang="en-GB" dirty="0">
                <a:latin typeface="Arial" panose="020B0604020202020204" pitchFamily="34" charset="0"/>
                <a:cs typeface="Arial" panose="020B0604020202020204" pitchFamily="34" charset="0"/>
              </a:rPr>
              <a:t>Field-leading engagement and </a:t>
            </a:r>
            <a:r>
              <a:rPr lang="en-GB" b="1" dirty="0">
                <a:latin typeface="Arial" panose="020B0604020202020204" pitchFamily="34" charset="0"/>
                <a:cs typeface="Arial" panose="020B0604020202020204" pitchFamily="34" charset="0"/>
              </a:rPr>
              <a:t>involvement</a:t>
            </a:r>
            <a:r>
              <a:rPr lang="en-GB" dirty="0">
                <a:latin typeface="Arial" panose="020B0604020202020204" pitchFamily="34" charset="0"/>
                <a:cs typeface="Arial" panose="020B0604020202020204" pitchFamily="34" charset="0"/>
              </a:rPr>
              <a:t> of </a:t>
            </a:r>
            <a:r>
              <a:rPr lang="en-GB" b="1" dirty="0">
                <a:latin typeface="Arial" panose="020B0604020202020204" pitchFamily="34" charset="0"/>
                <a:cs typeface="Arial" panose="020B0604020202020204" pitchFamily="34" charset="0"/>
              </a:rPr>
              <a:t>residents</a:t>
            </a:r>
            <a:r>
              <a:rPr lang="en-GB" dirty="0">
                <a:latin typeface="Arial" panose="020B0604020202020204" pitchFamily="34" charset="0"/>
                <a:cs typeface="Arial" panose="020B0604020202020204" pitchFamily="34" charset="0"/>
              </a:rPr>
              <a:t> in determining uses of health &amp; care </a:t>
            </a:r>
            <a:r>
              <a:rPr lang="en-GB" b="1" dirty="0">
                <a:latin typeface="Arial" panose="020B0604020202020204" pitchFamily="34" charset="0"/>
                <a:cs typeface="Arial" panose="020B0604020202020204" pitchFamily="34" charset="0"/>
              </a:rPr>
              <a:t>data</a:t>
            </a:r>
            <a:r>
              <a:rPr lang="en-GB" dirty="0">
                <a:latin typeface="Arial" panose="020B0604020202020204" pitchFamily="34" charset="0"/>
                <a:cs typeface="Arial" panose="020B0604020202020204" pitchFamily="34" charset="0"/>
              </a:rPr>
              <a:t> and shaping approaches to artificial intelligence (</a:t>
            </a:r>
            <a:r>
              <a:rPr lang="en-GB" b="1" dirty="0">
                <a:latin typeface="Arial" panose="020B0604020202020204" pitchFamily="34" charset="0"/>
                <a:cs typeface="Arial" panose="020B0604020202020204" pitchFamily="34" charset="0"/>
              </a:rPr>
              <a:t>AI</a:t>
            </a:r>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CHIL’s charter to mobilise </a:t>
            </a:r>
            <a:r>
              <a:rPr lang="en-GB" b="1" dirty="0">
                <a:latin typeface="Arial" panose="020B0604020202020204" pitchFamily="34" charset="0"/>
                <a:cs typeface="Arial" panose="020B0604020202020204" pitchFamily="34" charset="0"/>
              </a:rPr>
              <a:t>data into actio</a:t>
            </a:r>
            <a:r>
              <a:rPr lang="en-GB" dirty="0">
                <a:latin typeface="Arial" panose="020B0604020202020204" pitchFamily="34" charset="0"/>
                <a:cs typeface="Arial" panose="020B0604020202020204" pitchFamily="34" charset="0"/>
              </a:rPr>
              <a:t>n in new ways comes from our residents via the Civic Data Coop</a:t>
            </a:r>
          </a:p>
        </p:txBody>
      </p:sp>
      <p:pic>
        <p:nvPicPr>
          <p:cNvPr id="11" name="Picture 4">
            <a:extLst>
              <a:ext uri="{FF2B5EF4-FFF2-40B4-BE49-F238E27FC236}">
                <a16:creationId xmlns:a16="http://schemas.microsoft.com/office/drawing/2014/main" id="{CB545A98-A1DD-2394-B99C-4F013D8F7A6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074954" y="10122"/>
            <a:ext cx="2071326" cy="710005"/>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1B08EE3B-5464-7517-F755-A3DB94AFB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1777469"/>
            <a:ext cx="4874675" cy="2396881"/>
          </a:xfrm>
          <a:prstGeom prst="rect">
            <a:avLst/>
          </a:prstGeom>
          <a:ln>
            <a:noFill/>
          </a:ln>
          <a:effectLst>
            <a:outerShdw blurRad="292100" dist="139700" dir="2700000" algn="tl" rotWithShape="0">
              <a:srgbClr val="333333">
                <a:alpha val="65000"/>
              </a:srgbClr>
            </a:outerShdw>
          </a:effectLst>
        </p:spPr>
      </p:pic>
      <p:pic>
        <p:nvPicPr>
          <p:cNvPr id="20" name="Picture 19" descr="A diagram of a pyramid&#10;&#10;Description automatically generated">
            <a:extLst>
              <a:ext uri="{FF2B5EF4-FFF2-40B4-BE49-F238E27FC236}">
                <a16:creationId xmlns:a16="http://schemas.microsoft.com/office/drawing/2014/main" id="{CC5FC33A-08C0-29B0-80EF-B77C4D19B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9129" y="4396906"/>
            <a:ext cx="5455792" cy="2225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2990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22C8-1D90-C520-3D7D-418A38F36EAF}"/>
              </a:ext>
            </a:extLst>
          </p:cNvPr>
          <p:cNvSpPr>
            <a:spLocks noGrp="1"/>
          </p:cNvSpPr>
          <p:nvPr>
            <p:ph type="title"/>
          </p:nvPr>
        </p:nvSpPr>
        <p:spPr>
          <a:xfrm>
            <a:off x="838200" y="365125"/>
            <a:ext cx="10796752" cy="941161"/>
          </a:xfrm>
        </p:spPr>
        <p:txBody>
          <a:bodyPr>
            <a:normAutofit/>
          </a:bodyPr>
          <a:lstStyle/>
          <a:p>
            <a:r>
              <a:rPr lang="en-GB" sz="4000" b="1" dirty="0">
                <a:solidFill>
                  <a:srgbClr val="002060"/>
                </a:solidFill>
                <a:latin typeface="Helvetica" panose="020B0604020202020204" pitchFamily="34" charset="0"/>
                <a:cs typeface="Helvetica" panose="020B0604020202020204" pitchFamily="34" charset="0"/>
              </a:rPr>
              <a:t>Current Themes and Projects</a:t>
            </a:r>
          </a:p>
        </p:txBody>
      </p:sp>
      <p:sp>
        <p:nvSpPr>
          <p:cNvPr id="6" name="Rectangle 5">
            <a:extLst>
              <a:ext uri="{FF2B5EF4-FFF2-40B4-BE49-F238E27FC236}">
                <a16:creationId xmlns:a16="http://schemas.microsoft.com/office/drawing/2014/main" id="{71D377F1-63B7-E0E0-DC22-85605C4B82D9}"/>
              </a:ext>
            </a:extLst>
          </p:cNvPr>
          <p:cNvSpPr/>
          <p:nvPr/>
        </p:nvSpPr>
        <p:spPr>
          <a:xfrm>
            <a:off x="995553" y="4601842"/>
            <a:ext cx="10113066" cy="72000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HEALTH &amp; CARE SYSTEMS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pressure-resilience, equity, life-course, population health…</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PHIRST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LiLaC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Data into Action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C-GULL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Round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E’re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SysteMatic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M-RIC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HDRC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GroundsWell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ARC NW Coast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B63E472-3A3D-FD8A-243C-D2D9C6D91B84}"/>
              </a:ext>
            </a:extLst>
          </p:cNvPr>
          <p:cNvSpPr/>
          <p:nvPr/>
        </p:nvSpPr>
        <p:spPr>
          <a:xfrm>
            <a:off x="995553" y="2541130"/>
            <a:ext cx="10113066" cy="720000"/>
          </a:xfrm>
          <a:prstGeom prst="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F6000"/>
                </a:solidFill>
                <a:effectLst/>
                <a:uLnTx/>
                <a:uFillTx/>
                <a:latin typeface="Calibri" panose="020F0502020204030204"/>
                <a:ea typeface="+mn-ea"/>
                <a:cs typeface="+mn-cs"/>
              </a:rPr>
              <a:t>INFECTION RESILIENCE</a:t>
            </a:r>
            <a:r>
              <a:rPr kumimoji="0" lang="en-GB" sz="1800" b="0" i="0" u="none" strike="noStrike" kern="1200" cap="none" spc="0" normalizeH="0" baseline="0" noProof="0" dirty="0">
                <a:ln>
                  <a:noFill/>
                </a:ln>
                <a:solidFill>
                  <a:srgbClr val="7F6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antimicrobial resistance, pandemic preparedness…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AMR-X, Data Action Accelerator,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CAMO-Net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12"/>
              </a:rPr>
              <a:t>FluVue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Pandemic Institute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4"/>
              </a:rPr>
              <a:t>BRIT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CHI-Zone,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5"/>
              </a:rPr>
              <a:t>HPRU GI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C76C473-AD81-7966-4AAD-7AD2582770B2}"/>
              </a:ext>
            </a:extLst>
          </p:cNvPr>
          <p:cNvSpPr/>
          <p:nvPr/>
        </p:nvSpPr>
        <p:spPr>
          <a:xfrm>
            <a:off x="995553" y="1513741"/>
            <a:ext cx="10113066" cy="720000"/>
          </a:xfrm>
          <a:prstGeom prst="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85723"/>
                </a:solidFill>
                <a:effectLst/>
                <a:uLnTx/>
                <a:uFillTx/>
                <a:latin typeface="Calibri" panose="020F0502020204030204"/>
                <a:ea typeface="+mn-ea"/>
                <a:cs typeface="+mn-cs"/>
              </a:rPr>
              <a:t>MENTAL HEALTH</a:t>
            </a:r>
            <a:r>
              <a:rPr kumimoji="0" lang="en-GB" sz="1800" b="0" i="0" u="none" strike="noStrike" kern="1200" cap="none" spc="0" normalizeH="0" baseline="0" noProof="0" dirty="0">
                <a:ln>
                  <a:noFill/>
                </a:ln>
                <a:solidFill>
                  <a:srgbClr val="385723"/>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connected: digital, comorbidities, community/systems…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M-RIC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Data Action Accelerator, CHI-Zone,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6"/>
              </a:rPr>
              <a:t>4M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5F479EE-23C5-C584-019B-B983F466329A}"/>
              </a:ext>
            </a:extLst>
          </p:cNvPr>
          <p:cNvSpPr/>
          <p:nvPr/>
        </p:nvSpPr>
        <p:spPr>
          <a:xfrm>
            <a:off x="995553" y="3571486"/>
            <a:ext cx="10113066" cy="72000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16161"/>
                </a:solidFill>
                <a:effectLst/>
                <a:uLnTx/>
                <a:uFillTx/>
                <a:latin typeface="Calibri" panose="020F0502020204030204"/>
                <a:ea typeface="+mn-ea"/>
                <a:cs typeface="+mn-cs"/>
              </a:rPr>
              <a:t>MEDICINES OPTIMISATION</a:t>
            </a:r>
            <a:r>
              <a:rPr kumimoji="0" lang="en-GB" sz="1800" b="0" i="0" u="none" strike="noStrike" kern="1200" cap="none" spc="0" normalizeH="0" baseline="0" noProof="0" dirty="0">
                <a:ln>
                  <a:noFill/>
                </a:ln>
                <a:solidFill>
                  <a:srgbClr val="616161"/>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safety, genomics, companion-AI, polypharmacy, multimorbidity…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17"/>
              </a:rPr>
              <a:t>DynAIRx</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OLS Data Action Accelerator, CHI-Zone,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M-RIC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SysteMatic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84D7EC7-1C31-13CE-9A43-AE7CEDCE8C70}"/>
              </a:ext>
            </a:extLst>
          </p:cNvPr>
          <p:cNvSpPr/>
          <p:nvPr/>
        </p:nvSpPr>
        <p:spPr>
          <a:xfrm>
            <a:off x="995553" y="5632198"/>
            <a:ext cx="10113066" cy="720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00000"/>
                </a:solidFill>
                <a:effectLst/>
                <a:uLnTx/>
                <a:uFillTx/>
                <a:latin typeface="Calibri" panose="020F0502020204030204"/>
                <a:ea typeface="+mn-ea"/>
                <a:cs typeface="+mn-cs"/>
              </a:rPr>
              <a:t>METHODS &amp; INFRASTRUCTURE</a:t>
            </a: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training, methodology, digital infrastructure…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8"/>
              </a:rPr>
              <a:t>CDC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M-RIC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9"/>
              </a:rPr>
              <a:t>HOD2</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ARISTOTELES,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0"/>
              </a:rPr>
              <a:t>CIPHA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/SDE, Data Action Accelerator</a:t>
            </a:r>
          </a:p>
        </p:txBody>
      </p:sp>
      <p:pic>
        <p:nvPicPr>
          <p:cNvPr id="5" name="Picture 4">
            <a:extLst>
              <a:ext uri="{FF2B5EF4-FFF2-40B4-BE49-F238E27FC236}">
                <a16:creationId xmlns:a16="http://schemas.microsoft.com/office/drawing/2014/main" id="{5EBB2189-735E-B8AC-EFD5-4FC02470698E}"/>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0074954" y="10122"/>
            <a:ext cx="2071326" cy="710005"/>
          </a:xfrm>
          <a:prstGeom prst="rect">
            <a:avLst/>
          </a:prstGeom>
        </p:spPr>
      </p:pic>
    </p:spTree>
    <p:extLst>
      <p:ext uri="{BB962C8B-B14F-4D97-AF65-F5344CB8AC3E}">
        <p14:creationId xmlns:p14="http://schemas.microsoft.com/office/powerpoint/2010/main" val="203221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22C8-1D90-C520-3D7D-418A38F36EAF}"/>
              </a:ext>
            </a:extLst>
          </p:cNvPr>
          <p:cNvSpPr>
            <a:spLocks noGrp="1"/>
          </p:cNvSpPr>
          <p:nvPr>
            <p:ph type="title"/>
          </p:nvPr>
        </p:nvSpPr>
        <p:spPr>
          <a:xfrm>
            <a:off x="528711" y="327443"/>
            <a:ext cx="10515600" cy="1010416"/>
          </a:xfrm>
        </p:spPr>
        <p:txBody>
          <a:bodyPr>
            <a:normAutofit/>
          </a:bodyPr>
          <a:lstStyle/>
          <a:p>
            <a:r>
              <a:rPr lang="en-GB" sz="4000" b="1" dirty="0">
                <a:solidFill>
                  <a:srgbClr val="002060"/>
                </a:solidFill>
                <a:latin typeface="Helvetica" panose="020B0604020202020204" pitchFamily="34" charset="0"/>
                <a:cs typeface="Helvetica" panose="020B0604020202020204" pitchFamily="34" charset="0"/>
              </a:rPr>
              <a:t>NHS Data Governance</a:t>
            </a:r>
          </a:p>
        </p:txBody>
      </p:sp>
      <p:sp>
        <p:nvSpPr>
          <p:cNvPr id="3" name="Content Placeholder 2">
            <a:extLst>
              <a:ext uri="{FF2B5EF4-FFF2-40B4-BE49-F238E27FC236}">
                <a16:creationId xmlns:a16="http://schemas.microsoft.com/office/drawing/2014/main" id="{A18599D0-997C-8FA7-D0B8-BC0A2CE72A4E}"/>
              </a:ext>
            </a:extLst>
          </p:cNvPr>
          <p:cNvSpPr>
            <a:spLocks noGrp="1"/>
          </p:cNvSpPr>
          <p:nvPr>
            <p:ph idx="1"/>
          </p:nvPr>
        </p:nvSpPr>
        <p:spPr>
          <a:xfrm>
            <a:off x="528711" y="1488690"/>
            <a:ext cx="11076775" cy="2036775"/>
          </a:xfrm>
        </p:spPr>
        <p:txBody>
          <a:bodyPr>
            <a:normAutofit fontScale="92500" lnSpcReduction="10000"/>
          </a:bodyPr>
          <a:lstStyle/>
          <a:p>
            <a:r>
              <a:rPr lang="en-GB" dirty="0">
                <a:latin typeface="Arial" panose="020B0604020202020204" pitchFamily="34" charset="0"/>
                <a:cs typeface="Arial" panose="020B0604020202020204" pitchFamily="34" charset="0"/>
              </a:rPr>
              <a:t>Managed by NHS Cheshire &amp; Merseyside Integrated Care Board via the </a:t>
            </a:r>
            <a:r>
              <a:rPr lang="en-GB" b="1" dirty="0">
                <a:latin typeface="Arial" panose="020B0604020202020204" pitchFamily="34" charset="0"/>
                <a:cs typeface="Arial" panose="020B0604020202020204" pitchFamily="34" charset="0"/>
              </a:rPr>
              <a:t>Data into Action </a:t>
            </a:r>
            <a:r>
              <a:rPr lang="en-GB" dirty="0">
                <a:latin typeface="Arial" panose="020B0604020202020204" pitchFamily="34" charset="0"/>
                <a:cs typeface="Arial" panose="020B0604020202020204" pitchFamily="34" charset="0"/>
              </a:rPr>
              <a:t>Programme Board/Team</a:t>
            </a:r>
          </a:p>
          <a:p>
            <a:r>
              <a:rPr lang="en-GB" dirty="0">
                <a:latin typeface="Arial" panose="020B0604020202020204" pitchFamily="34" charset="0"/>
                <a:cs typeface="Arial" panose="020B0604020202020204" pitchFamily="34" charset="0"/>
              </a:rPr>
              <a:t>NHS Senior Responsible Officer sits on CHIL Leadership Team</a:t>
            </a:r>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Operating model for </a:t>
            </a:r>
            <a:r>
              <a:rPr lang="en-GB" b="1" dirty="0">
                <a:latin typeface="Arial" panose="020B0604020202020204" pitchFamily="34" charset="0"/>
                <a:cs typeface="Arial" panose="020B0604020202020204" pitchFamily="34" charset="0"/>
              </a:rPr>
              <a:t>data curation, analytics, </a:t>
            </a:r>
            <a:r>
              <a:rPr lang="en-GB" dirty="0">
                <a:latin typeface="Arial" panose="020B0604020202020204" pitchFamily="34" charset="0"/>
                <a:cs typeface="Arial" panose="020B0604020202020204" pitchFamily="34" charset="0"/>
              </a:rPr>
              <a:t>and </a:t>
            </a:r>
            <a:r>
              <a:rPr lang="en-GB" b="1" dirty="0">
                <a:latin typeface="Arial" panose="020B0604020202020204" pitchFamily="34" charset="0"/>
                <a:cs typeface="Arial" panose="020B0604020202020204" pitchFamily="34" charset="0"/>
              </a:rPr>
              <a:t>making intelligence actionable</a:t>
            </a:r>
          </a:p>
        </p:txBody>
      </p:sp>
      <p:graphicFrame>
        <p:nvGraphicFramePr>
          <p:cNvPr id="38" name="Table 10">
            <a:extLst>
              <a:ext uri="{FF2B5EF4-FFF2-40B4-BE49-F238E27FC236}">
                <a16:creationId xmlns:a16="http://schemas.microsoft.com/office/drawing/2014/main" id="{69EC2E3D-6B3F-B0FE-A703-C20760F42C44}"/>
              </a:ext>
            </a:extLst>
          </p:cNvPr>
          <p:cNvGraphicFramePr>
            <a:graphicFrameLocks noGrp="1"/>
          </p:cNvGraphicFramePr>
          <p:nvPr/>
        </p:nvGraphicFramePr>
        <p:xfrm>
          <a:off x="699565" y="3451429"/>
          <a:ext cx="10731912" cy="2490006"/>
        </p:xfrm>
        <a:graphic>
          <a:graphicData uri="http://schemas.openxmlformats.org/drawingml/2006/table">
            <a:tbl>
              <a:tblPr firstRow="1" bandRow="1"/>
              <a:tblGrid>
                <a:gridCol w="1436781">
                  <a:extLst>
                    <a:ext uri="{9D8B030D-6E8A-4147-A177-3AD203B41FA5}">
                      <a16:colId xmlns:a16="http://schemas.microsoft.com/office/drawing/2014/main" val="4078231172"/>
                    </a:ext>
                  </a:extLst>
                </a:gridCol>
                <a:gridCol w="1246197">
                  <a:extLst>
                    <a:ext uri="{9D8B030D-6E8A-4147-A177-3AD203B41FA5}">
                      <a16:colId xmlns:a16="http://schemas.microsoft.com/office/drawing/2014/main" val="2115586050"/>
                    </a:ext>
                  </a:extLst>
                </a:gridCol>
                <a:gridCol w="1341489">
                  <a:extLst>
                    <a:ext uri="{9D8B030D-6E8A-4147-A177-3AD203B41FA5}">
                      <a16:colId xmlns:a16="http://schemas.microsoft.com/office/drawing/2014/main" val="4206209926"/>
                    </a:ext>
                  </a:extLst>
                </a:gridCol>
                <a:gridCol w="1341489">
                  <a:extLst>
                    <a:ext uri="{9D8B030D-6E8A-4147-A177-3AD203B41FA5}">
                      <a16:colId xmlns:a16="http://schemas.microsoft.com/office/drawing/2014/main" val="2893847787"/>
                    </a:ext>
                  </a:extLst>
                </a:gridCol>
                <a:gridCol w="1341489">
                  <a:extLst>
                    <a:ext uri="{9D8B030D-6E8A-4147-A177-3AD203B41FA5}">
                      <a16:colId xmlns:a16="http://schemas.microsoft.com/office/drawing/2014/main" val="3848643248"/>
                    </a:ext>
                  </a:extLst>
                </a:gridCol>
                <a:gridCol w="1341489">
                  <a:extLst>
                    <a:ext uri="{9D8B030D-6E8A-4147-A177-3AD203B41FA5}">
                      <a16:colId xmlns:a16="http://schemas.microsoft.com/office/drawing/2014/main" val="987341897"/>
                    </a:ext>
                  </a:extLst>
                </a:gridCol>
                <a:gridCol w="1341489">
                  <a:extLst>
                    <a:ext uri="{9D8B030D-6E8A-4147-A177-3AD203B41FA5}">
                      <a16:colId xmlns:a16="http://schemas.microsoft.com/office/drawing/2014/main" val="1229337944"/>
                    </a:ext>
                  </a:extLst>
                </a:gridCol>
                <a:gridCol w="1341489">
                  <a:extLst>
                    <a:ext uri="{9D8B030D-6E8A-4147-A177-3AD203B41FA5}">
                      <a16:colId xmlns:a16="http://schemas.microsoft.com/office/drawing/2014/main" val="874759839"/>
                    </a:ext>
                  </a:extLst>
                </a:gridCol>
              </a:tblGrid>
              <a:tr h="1354940">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40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1437981"/>
                  </a:ext>
                </a:extLst>
              </a:tr>
              <a:tr h="403546">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i="0" u="none" dirty="0">
                          <a:solidFill>
                            <a:srgbClr val="005EB8"/>
                          </a:solidFill>
                          <a:latin typeface="Arial" panose="020B0604020202020204" pitchFamily="34" charset="0"/>
                          <a:cs typeface="Arial" panose="020B0604020202020204" pitchFamily="34" charset="0"/>
                        </a:rPr>
                        <a:t>Requirements identification</a:t>
                      </a:r>
                      <a:endParaRPr lang="en-GB" sz="1400" b="1" dirty="0">
                        <a:solidFill>
                          <a:srgbClr val="005EB8"/>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dirty="0">
                          <a:solidFill>
                            <a:srgbClr val="005EB8"/>
                          </a:solidFill>
                          <a:latin typeface="Arial" panose="020B0604020202020204" pitchFamily="34" charset="0"/>
                          <a:cs typeface="Arial" panose="020B0604020202020204" pitchFamily="34" charset="0"/>
                        </a:rPr>
                        <a:t>Feasibility assessment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dirty="0">
                          <a:solidFill>
                            <a:srgbClr val="005EB8"/>
                          </a:solidFill>
                          <a:latin typeface="Arial" panose="020B0604020202020204" pitchFamily="34" charset="0"/>
                          <a:cs typeface="Arial" panose="020B0604020202020204" pitchFamily="34" charset="0"/>
                        </a:rPr>
                        <a:t>Impact evaluation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dirty="0">
                          <a:solidFill>
                            <a:srgbClr val="005EB8"/>
                          </a:solidFill>
                          <a:latin typeface="Arial" panose="020B0604020202020204" pitchFamily="34" charset="0"/>
                          <a:cs typeface="Arial" panose="020B0604020202020204" pitchFamily="34" charset="0"/>
                        </a:rPr>
                        <a:t>Solution scoping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dirty="0">
                          <a:solidFill>
                            <a:srgbClr val="005EB8"/>
                          </a:solidFill>
                          <a:latin typeface="Arial" panose="020B0604020202020204" pitchFamily="34" charset="0"/>
                          <a:cs typeface="Arial" panose="020B0604020202020204" pitchFamily="34" charset="0"/>
                        </a:rPr>
                        <a:t>Information Governance Assurance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dirty="0">
                          <a:solidFill>
                            <a:srgbClr val="005EB8"/>
                          </a:solidFill>
                          <a:latin typeface="Arial" panose="020B0604020202020204" pitchFamily="34" charset="0"/>
                          <a:cs typeface="Arial" panose="020B0604020202020204" pitchFamily="34" charset="0"/>
                        </a:rPr>
                        <a:t>Data</a:t>
                      </a:r>
                      <a:br>
                        <a:rPr lang="en-GB" sz="1400" b="1" dirty="0">
                          <a:solidFill>
                            <a:srgbClr val="005EB8"/>
                          </a:solidFill>
                          <a:latin typeface="Arial" panose="020B0604020202020204" pitchFamily="34" charset="0"/>
                          <a:cs typeface="Arial" panose="020B0604020202020204" pitchFamily="34" charset="0"/>
                        </a:rPr>
                      </a:br>
                      <a:r>
                        <a:rPr lang="en-GB" sz="1400" b="1" dirty="0">
                          <a:solidFill>
                            <a:srgbClr val="005EB8"/>
                          </a:solidFill>
                          <a:latin typeface="Arial" panose="020B0604020202020204" pitchFamily="34" charset="0"/>
                          <a:cs typeface="Arial" panose="020B0604020202020204" pitchFamily="34" charset="0"/>
                        </a:rPr>
                        <a:t>curation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dirty="0">
                          <a:solidFill>
                            <a:srgbClr val="005EB8"/>
                          </a:solidFill>
                          <a:latin typeface="Arial" panose="020B0604020202020204" pitchFamily="34" charset="0"/>
                          <a:cs typeface="Arial" panose="020B0604020202020204" pitchFamily="34" charset="0"/>
                        </a:rPr>
                        <a:t>Insight generation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dirty="0">
                          <a:solidFill>
                            <a:srgbClr val="005EB8"/>
                          </a:solidFill>
                          <a:latin typeface="Arial" panose="020B0604020202020204" pitchFamily="34" charset="0"/>
                          <a:cs typeface="Arial" panose="020B0604020202020204" pitchFamily="34" charset="0"/>
                        </a:rPr>
                        <a:t>Action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7455466"/>
                  </a:ext>
                </a:extLst>
              </a:tr>
              <a:tr h="403546">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a:solidFill>
                            <a:schemeClr val="accent2"/>
                          </a:solidFill>
                          <a:latin typeface="Arial" panose="020B0604020202020204" pitchFamily="34" charset="0"/>
                          <a:cs typeface="Arial" panose="020B0604020202020204" pitchFamily="34" charset="0"/>
                        </a:rPr>
                        <a:t>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a:solidFill>
                            <a:schemeClr val="accent2"/>
                          </a:solidFill>
                          <a:latin typeface="Arial" panose="020B0604020202020204" pitchFamily="34" charset="0"/>
                          <a:cs typeface="Arial" panose="020B0604020202020204" pitchFamily="34" charset="0"/>
                        </a:rPr>
                        <a:t>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a:solidFill>
                            <a:schemeClr val="accent2"/>
                          </a:solidFill>
                          <a:latin typeface="Arial" panose="020B0604020202020204" pitchFamily="34" charset="0"/>
                          <a:cs typeface="Arial" panose="020B0604020202020204" pitchFamily="34" charset="0"/>
                        </a:rPr>
                        <a:t>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a:solidFill>
                            <a:schemeClr val="accent2"/>
                          </a:solidFill>
                          <a:latin typeface="Arial" panose="020B0604020202020204" pitchFamily="34" charset="0"/>
                          <a:cs typeface="Arial" panose="020B0604020202020204" pitchFamily="34" charset="0"/>
                        </a:rPr>
                        <a:t>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a:solidFill>
                            <a:schemeClr val="accent2"/>
                          </a:solidFill>
                          <a:latin typeface="Arial" panose="020B0604020202020204" pitchFamily="34" charset="0"/>
                          <a:cs typeface="Arial" panose="020B0604020202020204" pitchFamily="34" charset="0"/>
                        </a:rPr>
                        <a:t>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a:solidFill>
                            <a:schemeClr val="accent2"/>
                          </a:solidFill>
                          <a:latin typeface="Arial" panose="020B0604020202020204" pitchFamily="34" charset="0"/>
                          <a:cs typeface="Arial" panose="020B0604020202020204" pitchFamily="34" charset="0"/>
                        </a:rPr>
                        <a:t>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400" b="1">
                          <a:solidFill>
                            <a:schemeClr val="accent2"/>
                          </a:solidFill>
                          <a:latin typeface="Arial" panose="020B0604020202020204" pitchFamily="34" charset="0"/>
                          <a:cs typeface="Arial" panose="020B0604020202020204" pitchFamily="34" charset="0"/>
                        </a:rPr>
                        <a:t>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400" b="1" dirty="0">
                          <a:solidFill>
                            <a:schemeClr val="accent2"/>
                          </a:solidFill>
                          <a:latin typeface="Arial" panose="020B0604020202020204" pitchFamily="34" charset="0"/>
                          <a:cs typeface="Arial" panose="020B0604020202020204" pitchFamily="34" charset="0"/>
                        </a:rPr>
                        <a:t>8</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3314769"/>
                  </a:ext>
                </a:extLst>
              </a:tr>
            </a:tbl>
          </a:graphicData>
        </a:graphic>
      </p:graphicFrame>
      <p:grpSp>
        <p:nvGrpSpPr>
          <p:cNvPr id="40" name="Group 39">
            <a:extLst>
              <a:ext uri="{FF2B5EF4-FFF2-40B4-BE49-F238E27FC236}">
                <a16:creationId xmlns:a16="http://schemas.microsoft.com/office/drawing/2014/main" id="{3BE63919-612E-DB70-8EE2-B2641CAD9569}"/>
              </a:ext>
            </a:extLst>
          </p:cNvPr>
          <p:cNvGrpSpPr/>
          <p:nvPr/>
        </p:nvGrpSpPr>
        <p:grpSpPr>
          <a:xfrm>
            <a:off x="3542496" y="3730398"/>
            <a:ext cx="989887" cy="1117159"/>
            <a:chOff x="4077623" y="596969"/>
            <a:chExt cx="1708245" cy="1927877"/>
          </a:xfrm>
        </p:grpSpPr>
        <p:sp>
          <p:nvSpPr>
            <p:cNvPr id="41" name="Oval 40">
              <a:extLst>
                <a:ext uri="{FF2B5EF4-FFF2-40B4-BE49-F238E27FC236}">
                  <a16:creationId xmlns:a16="http://schemas.microsoft.com/office/drawing/2014/main" id="{A9278F90-A2CC-DE7B-A344-8F0333DBC8F8}"/>
                </a:ext>
              </a:extLst>
            </p:cNvPr>
            <p:cNvSpPr/>
            <p:nvPr/>
          </p:nvSpPr>
          <p:spPr>
            <a:xfrm>
              <a:off x="4142292" y="664079"/>
              <a:ext cx="1574026" cy="546638"/>
            </a:xfrm>
            <a:prstGeom prst="ellipse">
              <a:avLst/>
            </a:prstGeom>
            <a:solidFill>
              <a:srgbClr val="5C2684">
                <a:tint val="50000"/>
                <a:alpha val="40000"/>
                <a:hueOff val="0"/>
                <a:satOff val="0"/>
                <a:lumOff val="0"/>
                <a:alphaOff val="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42" name="Freeform: Shape 41">
              <a:extLst>
                <a:ext uri="{FF2B5EF4-FFF2-40B4-BE49-F238E27FC236}">
                  <a16:creationId xmlns:a16="http://schemas.microsoft.com/office/drawing/2014/main" id="{8C5C9F11-53CC-E1E3-D30A-DC748AE80E87}"/>
                </a:ext>
              </a:extLst>
            </p:cNvPr>
            <p:cNvSpPr/>
            <p:nvPr/>
          </p:nvSpPr>
          <p:spPr>
            <a:xfrm>
              <a:off x="4199641" y="2158794"/>
              <a:ext cx="1464210" cy="366052"/>
            </a:xfrm>
            <a:custGeom>
              <a:avLst/>
              <a:gdLst>
                <a:gd name="connsiteX0" fmla="*/ 0 w 1464210"/>
                <a:gd name="connsiteY0" fmla="*/ 0 h 366052"/>
                <a:gd name="connsiteX1" fmla="*/ 1464210 w 1464210"/>
                <a:gd name="connsiteY1" fmla="*/ 0 h 366052"/>
                <a:gd name="connsiteX2" fmla="*/ 1464210 w 1464210"/>
                <a:gd name="connsiteY2" fmla="*/ 366052 h 366052"/>
                <a:gd name="connsiteX3" fmla="*/ 0 w 1464210"/>
                <a:gd name="connsiteY3" fmla="*/ 366052 h 366052"/>
                <a:gd name="connsiteX4" fmla="*/ 0 w 1464210"/>
                <a:gd name="connsiteY4" fmla="*/ 0 h 3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210" h="366052">
                  <a:moveTo>
                    <a:pt x="0" y="0"/>
                  </a:moveTo>
                  <a:lnTo>
                    <a:pt x="1464210" y="0"/>
                  </a:lnTo>
                  <a:lnTo>
                    <a:pt x="1464210" y="366052"/>
                  </a:lnTo>
                  <a:lnTo>
                    <a:pt x="0" y="366052"/>
                  </a:lnTo>
                  <a:lnTo>
                    <a:pt x="0" y="0"/>
                  </a:lnTo>
                  <a:close/>
                </a:path>
              </a:pathLst>
            </a:custGeom>
            <a:noFill/>
            <a:ln>
              <a:noFill/>
            </a:ln>
            <a:effectLst/>
          </p:spPr>
          <p:txBody>
            <a:bodyPr spcFirstLastPara="0" vert="horz" wrap="square" lIns="92456" tIns="92456" rIns="92456" bIns="92456"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GB" sz="11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43" name="Freeform: Shape 42">
              <a:extLst>
                <a:ext uri="{FF2B5EF4-FFF2-40B4-BE49-F238E27FC236}">
                  <a16:creationId xmlns:a16="http://schemas.microsoft.com/office/drawing/2014/main" id="{C1411F9A-0035-AE31-1D9B-961471090DF1}"/>
                </a:ext>
              </a:extLst>
            </p:cNvPr>
            <p:cNvSpPr/>
            <p:nvPr/>
          </p:nvSpPr>
          <p:spPr>
            <a:xfrm>
              <a:off x="4714555" y="1252936"/>
              <a:ext cx="549079" cy="549079"/>
            </a:xfrm>
            <a:custGeom>
              <a:avLst/>
              <a:gdLst>
                <a:gd name="connsiteX0" fmla="*/ 0 w 549079"/>
                <a:gd name="connsiteY0" fmla="*/ 274540 h 549079"/>
                <a:gd name="connsiteX1" fmla="*/ 274540 w 549079"/>
                <a:gd name="connsiteY1" fmla="*/ 0 h 549079"/>
                <a:gd name="connsiteX2" fmla="*/ 549080 w 549079"/>
                <a:gd name="connsiteY2" fmla="*/ 274540 h 549079"/>
                <a:gd name="connsiteX3" fmla="*/ 274540 w 549079"/>
                <a:gd name="connsiteY3" fmla="*/ 549080 h 549079"/>
                <a:gd name="connsiteX4" fmla="*/ 0 w 549079"/>
                <a:gd name="connsiteY4" fmla="*/ 274540 h 5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79" h="549079">
                  <a:moveTo>
                    <a:pt x="0" y="274540"/>
                  </a:moveTo>
                  <a:cubicBezTo>
                    <a:pt x="0" y="122916"/>
                    <a:pt x="122916" y="0"/>
                    <a:pt x="274540" y="0"/>
                  </a:cubicBezTo>
                  <a:cubicBezTo>
                    <a:pt x="426164" y="0"/>
                    <a:pt x="549080" y="122916"/>
                    <a:pt x="549080" y="274540"/>
                  </a:cubicBezTo>
                  <a:cubicBezTo>
                    <a:pt x="549080" y="426164"/>
                    <a:pt x="426164" y="549080"/>
                    <a:pt x="274540" y="549080"/>
                  </a:cubicBezTo>
                  <a:cubicBezTo>
                    <a:pt x="122916" y="549080"/>
                    <a:pt x="0" y="426164"/>
                    <a:pt x="0" y="274540"/>
                  </a:cubicBezTo>
                  <a:close/>
                </a:path>
              </a:pathLst>
            </a:custGeom>
            <a:solidFill>
              <a:srgbClr val="5C2684">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90571" tIns="90571" rIns="90571" bIns="90571"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GB" sz="600" b="0" i="0" u="none" strike="noStrike" kern="0" cap="none" spc="0" normalizeH="0" baseline="0" noProof="0">
                  <a:ln>
                    <a:noFill/>
                  </a:ln>
                  <a:solidFill>
                    <a:srgbClr val="FFFFFF"/>
                  </a:solidFill>
                  <a:effectLst/>
                  <a:uLnTx/>
                  <a:uFillTx/>
                  <a:latin typeface="Franklin Gothic Book" panose="020B0503020102020204"/>
                  <a:ea typeface="+mn-ea"/>
                  <a:cs typeface="+mn-cs"/>
                </a:rPr>
                <a:t>Access to services</a:t>
              </a:r>
            </a:p>
          </p:txBody>
        </p:sp>
        <p:sp>
          <p:nvSpPr>
            <p:cNvPr id="44" name="Freeform: Shape 43">
              <a:extLst>
                <a:ext uri="{FF2B5EF4-FFF2-40B4-BE49-F238E27FC236}">
                  <a16:creationId xmlns:a16="http://schemas.microsoft.com/office/drawing/2014/main" id="{64A75991-9798-4FC8-EA25-090737029AD2}"/>
                </a:ext>
              </a:extLst>
            </p:cNvPr>
            <p:cNvSpPr/>
            <p:nvPr/>
          </p:nvSpPr>
          <p:spPr>
            <a:xfrm>
              <a:off x="4321658" y="841004"/>
              <a:ext cx="549079" cy="549079"/>
            </a:xfrm>
            <a:custGeom>
              <a:avLst/>
              <a:gdLst>
                <a:gd name="connsiteX0" fmla="*/ 0 w 549079"/>
                <a:gd name="connsiteY0" fmla="*/ 274540 h 549079"/>
                <a:gd name="connsiteX1" fmla="*/ 274540 w 549079"/>
                <a:gd name="connsiteY1" fmla="*/ 0 h 549079"/>
                <a:gd name="connsiteX2" fmla="*/ 549080 w 549079"/>
                <a:gd name="connsiteY2" fmla="*/ 274540 h 549079"/>
                <a:gd name="connsiteX3" fmla="*/ 274540 w 549079"/>
                <a:gd name="connsiteY3" fmla="*/ 549080 h 549079"/>
                <a:gd name="connsiteX4" fmla="*/ 0 w 549079"/>
                <a:gd name="connsiteY4" fmla="*/ 274540 h 5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79" h="549079">
                  <a:moveTo>
                    <a:pt x="0" y="274540"/>
                  </a:moveTo>
                  <a:cubicBezTo>
                    <a:pt x="0" y="122916"/>
                    <a:pt x="122916" y="0"/>
                    <a:pt x="274540" y="0"/>
                  </a:cubicBezTo>
                  <a:cubicBezTo>
                    <a:pt x="426164" y="0"/>
                    <a:pt x="549080" y="122916"/>
                    <a:pt x="549080" y="274540"/>
                  </a:cubicBezTo>
                  <a:cubicBezTo>
                    <a:pt x="549080" y="426164"/>
                    <a:pt x="426164" y="549080"/>
                    <a:pt x="274540" y="549080"/>
                  </a:cubicBezTo>
                  <a:cubicBezTo>
                    <a:pt x="122916" y="549080"/>
                    <a:pt x="0" y="426164"/>
                    <a:pt x="0" y="274540"/>
                  </a:cubicBezTo>
                  <a:close/>
                </a:path>
              </a:pathLst>
            </a:custGeom>
            <a:solidFill>
              <a:srgbClr val="5C2684">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90571" tIns="90571" rIns="90571" bIns="90571"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GB" sz="600" b="0" i="0" u="none" strike="noStrike" kern="0" cap="none" spc="0" normalizeH="0" baseline="0" noProof="0">
                  <a:ln>
                    <a:noFill/>
                  </a:ln>
                  <a:solidFill>
                    <a:srgbClr val="FFFFFF"/>
                  </a:solidFill>
                  <a:effectLst/>
                  <a:uLnTx/>
                  <a:uFillTx/>
                  <a:latin typeface="Franklin Gothic Book" panose="020B0503020102020204"/>
                  <a:ea typeface="+mn-ea"/>
                  <a:cs typeface="+mn-cs"/>
                </a:rPr>
                <a:t>CVD</a:t>
              </a:r>
            </a:p>
          </p:txBody>
        </p:sp>
        <p:sp>
          <p:nvSpPr>
            <p:cNvPr id="45" name="Freeform: Shape 44">
              <a:extLst>
                <a:ext uri="{FF2B5EF4-FFF2-40B4-BE49-F238E27FC236}">
                  <a16:creationId xmlns:a16="http://schemas.microsoft.com/office/drawing/2014/main" id="{B0FB7CB8-9183-299C-0576-7E6CDDC1FBE1}"/>
                </a:ext>
              </a:extLst>
            </p:cNvPr>
            <p:cNvSpPr/>
            <p:nvPr/>
          </p:nvSpPr>
          <p:spPr>
            <a:xfrm>
              <a:off x="4882939" y="708249"/>
              <a:ext cx="549079" cy="549079"/>
            </a:xfrm>
            <a:custGeom>
              <a:avLst/>
              <a:gdLst>
                <a:gd name="connsiteX0" fmla="*/ 0 w 549079"/>
                <a:gd name="connsiteY0" fmla="*/ 274540 h 549079"/>
                <a:gd name="connsiteX1" fmla="*/ 274540 w 549079"/>
                <a:gd name="connsiteY1" fmla="*/ 0 h 549079"/>
                <a:gd name="connsiteX2" fmla="*/ 549080 w 549079"/>
                <a:gd name="connsiteY2" fmla="*/ 274540 h 549079"/>
                <a:gd name="connsiteX3" fmla="*/ 274540 w 549079"/>
                <a:gd name="connsiteY3" fmla="*/ 549080 h 549079"/>
                <a:gd name="connsiteX4" fmla="*/ 0 w 549079"/>
                <a:gd name="connsiteY4" fmla="*/ 274540 h 5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79" h="549079">
                  <a:moveTo>
                    <a:pt x="0" y="274540"/>
                  </a:moveTo>
                  <a:cubicBezTo>
                    <a:pt x="0" y="122916"/>
                    <a:pt x="122916" y="0"/>
                    <a:pt x="274540" y="0"/>
                  </a:cubicBezTo>
                  <a:cubicBezTo>
                    <a:pt x="426164" y="0"/>
                    <a:pt x="549080" y="122916"/>
                    <a:pt x="549080" y="274540"/>
                  </a:cubicBezTo>
                  <a:cubicBezTo>
                    <a:pt x="549080" y="426164"/>
                    <a:pt x="426164" y="549080"/>
                    <a:pt x="274540" y="549080"/>
                  </a:cubicBezTo>
                  <a:cubicBezTo>
                    <a:pt x="122916" y="549080"/>
                    <a:pt x="0" y="426164"/>
                    <a:pt x="0" y="274540"/>
                  </a:cubicBezTo>
                  <a:close/>
                </a:path>
              </a:pathLst>
            </a:custGeom>
            <a:solidFill>
              <a:srgbClr val="5C2684">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90571" tIns="90571" rIns="90571" bIns="90571"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GB" sz="600" b="0" i="0" u="none" strike="noStrike" kern="0" cap="none" spc="0" normalizeH="0" baseline="0" noProof="0">
                  <a:ln>
                    <a:noFill/>
                  </a:ln>
                  <a:solidFill>
                    <a:srgbClr val="FFFFFF"/>
                  </a:solidFill>
                  <a:effectLst/>
                  <a:uLnTx/>
                  <a:uFillTx/>
                  <a:latin typeface="Franklin Gothic Book" panose="020B0503020102020204"/>
                  <a:ea typeface="+mn-ea"/>
                  <a:cs typeface="+mn-cs"/>
                </a:rPr>
                <a:t>Cancer</a:t>
              </a:r>
            </a:p>
          </p:txBody>
        </p:sp>
        <p:sp>
          <p:nvSpPr>
            <p:cNvPr id="46" name="Shape 45">
              <a:extLst>
                <a:ext uri="{FF2B5EF4-FFF2-40B4-BE49-F238E27FC236}">
                  <a16:creationId xmlns:a16="http://schemas.microsoft.com/office/drawing/2014/main" id="{A4E60F60-FCB9-53FE-8CDF-816769E23311}"/>
                </a:ext>
              </a:extLst>
            </p:cNvPr>
            <p:cNvSpPr/>
            <p:nvPr/>
          </p:nvSpPr>
          <p:spPr>
            <a:xfrm>
              <a:off x="4077623" y="596969"/>
              <a:ext cx="1708245" cy="1366596"/>
            </a:xfrm>
            <a:prstGeom prst="funnel">
              <a:avLst/>
            </a:prstGeom>
            <a:solidFill>
              <a:srgbClr val="FFFFFF">
                <a:alpha val="40000"/>
                <a:hueOff val="0"/>
                <a:satOff val="0"/>
                <a:lumOff val="0"/>
                <a:alphaOff val="0"/>
              </a:srgbClr>
            </a:solidFill>
            <a:ln w="9525" cap="flat" cmpd="sng" algn="ctr">
              <a:solidFill>
                <a:srgbClr val="5C2684">
                  <a:hueOff val="0"/>
                  <a:satOff val="0"/>
                  <a:lumOff val="0"/>
                  <a:alphaOff val="0"/>
                  <a:shade val="95000"/>
                  <a:satMod val="10500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grpSp>
      <p:pic>
        <p:nvPicPr>
          <p:cNvPr id="47" name="Graphic 46" descr="Influencer with solid fill">
            <a:extLst>
              <a:ext uri="{FF2B5EF4-FFF2-40B4-BE49-F238E27FC236}">
                <a16:creationId xmlns:a16="http://schemas.microsoft.com/office/drawing/2014/main" id="{692C8E50-269B-A66F-6D37-156145EB1D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9631" y="3612117"/>
            <a:ext cx="914400" cy="914400"/>
          </a:xfrm>
          <a:prstGeom prst="rect">
            <a:avLst/>
          </a:prstGeom>
        </p:spPr>
      </p:pic>
      <p:sp>
        <p:nvSpPr>
          <p:cNvPr id="48" name="Arrow: Down 47">
            <a:extLst>
              <a:ext uri="{FF2B5EF4-FFF2-40B4-BE49-F238E27FC236}">
                <a16:creationId xmlns:a16="http://schemas.microsoft.com/office/drawing/2014/main" id="{0072092E-CC31-E54B-FF3E-BB06DF22F4B3}"/>
              </a:ext>
            </a:extLst>
          </p:cNvPr>
          <p:cNvSpPr/>
          <p:nvPr/>
        </p:nvSpPr>
        <p:spPr>
          <a:xfrm rot="16200000">
            <a:off x="1881765" y="4057629"/>
            <a:ext cx="305043" cy="195228"/>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pic>
        <p:nvPicPr>
          <p:cNvPr id="49" name="Graphic 48" descr="Normal Distribution with solid fill">
            <a:extLst>
              <a:ext uri="{FF2B5EF4-FFF2-40B4-BE49-F238E27FC236}">
                <a16:creationId xmlns:a16="http://schemas.microsoft.com/office/drawing/2014/main" id="{0EB84285-C252-CCA7-9BC2-E39ADE05CB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71950" y="4215069"/>
            <a:ext cx="378578" cy="378578"/>
          </a:xfrm>
          <a:prstGeom prst="rect">
            <a:avLst/>
          </a:prstGeom>
        </p:spPr>
      </p:pic>
      <p:pic>
        <p:nvPicPr>
          <p:cNvPr id="50" name="Graphic 49" descr="Scatterplot with solid fill">
            <a:extLst>
              <a:ext uri="{FF2B5EF4-FFF2-40B4-BE49-F238E27FC236}">
                <a16:creationId xmlns:a16="http://schemas.microsoft.com/office/drawing/2014/main" id="{E4B50869-0998-1C0F-89C8-1DCC2A672A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3592" y="4246373"/>
            <a:ext cx="325677" cy="325677"/>
          </a:xfrm>
          <a:prstGeom prst="rect">
            <a:avLst/>
          </a:prstGeom>
        </p:spPr>
      </p:pic>
      <p:sp>
        <p:nvSpPr>
          <p:cNvPr id="51" name="Arrow: Down 50">
            <a:extLst>
              <a:ext uri="{FF2B5EF4-FFF2-40B4-BE49-F238E27FC236}">
                <a16:creationId xmlns:a16="http://schemas.microsoft.com/office/drawing/2014/main" id="{072AA300-46D8-F2D4-07E1-932F4672049F}"/>
              </a:ext>
            </a:extLst>
          </p:cNvPr>
          <p:cNvSpPr/>
          <p:nvPr/>
        </p:nvSpPr>
        <p:spPr>
          <a:xfrm rot="16200000">
            <a:off x="3179497" y="4057629"/>
            <a:ext cx="305043" cy="195228"/>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52" name="Arrow: Down 51">
            <a:extLst>
              <a:ext uri="{FF2B5EF4-FFF2-40B4-BE49-F238E27FC236}">
                <a16:creationId xmlns:a16="http://schemas.microsoft.com/office/drawing/2014/main" id="{3A8FD775-DBF1-D03E-DBD4-09D6EC8D7B6E}"/>
              </a:ext>
            </a:extLst>
          </p:cNvPr>
          <p:cNvSpPr/>
          <p:nvPr/>
        </p:nvSpPr>
        <p:spPr>
          <a:xfrm rot="16200000">
            <a:off x="4595573" y="4057629"/>
            <a:ext cx="305043" cy="195228"/>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pic>
        <p:nvPicPr>
          <p:cNvPr id="53" name="Graphic 52" descr="Mental Health with solid fill">
            <a:extLst>
              <a:ext uri="{FF2B5EF4-FFF2-40B4-BE49-F238E27FC236}">
                <a16:creationId xmlns:a16="http://schemas.microsoft.com/office/drawing/2014/main" id="{7C8E0006-0139-EAE9-7A76-5050641B5B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72043" y="3628851"/>
            <a:ext cx="914400" cy="914400"/>
          </a:xfrm>
          <a:prstGeom prst="rect">
            <a:avLst/>
          </a:prstGeom>
        </p:spPr>
      </p:pic>
      <p:pic>
        <p:nvPicPr>
          <p:cNvPr id="54" name="Graphic 53" descr="Heart with pulse with solid fill">
            <a:extLst>
              <a:ext uri="{FF2B5EF4-FFF2-40B4-BE49-F238E27FC236}">
                <a16:creationId xmlns:a16="http://schemas.microsoft.com/office/drawing/2014/main" id="{86BE6700-07FF-D8AA-4ADE-F02FA63019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98168" y="4133497"/>
            <a:ext cx="647265" cy="647265"/>
          </a:xfrm>
          <a:prstGeom prst="rect">
            <a:avLst/>
          </a:prstGeom>
        </p:spPr>
      </p:pic>
      <p:pic>
        <p:nvPicPr>
          <p:cNvPr id="55" name="Graphic 54" descr="Playbook with solid fill">
            <a:extLst>
              <a:ext uri="{FF2B5EF4-FFF2-40B4-BE49-F238E27FC236}">
                <a16:creationId xmlns:a16="http://schemas.microsoft.com/office/drawing/2014/main" id="{EAE8A405-E4FD-3AF4-7DBD-C90C4BB82B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23095" y="3935019"/>
            <a:ext cx="647265" cy="647265"/>
          </a:xfrm>
          <a:prstGeom prst="rect">
            <a:avLst/>
          </a:prstGeom>
        </p:spPr>
      </p:pic>
      <p:pic>
        <p:nvPicPr>
          <p:cNvPr id="56" name="Graphic 55" descr="Topography Map with solid fill">
            <a:extLst>
              <a:ext uri="{FF2B5EF4-FFF2-40B4-BE49-F238E27FC236}">
                <a16:creationId xmlns:a16="http://schemas.microsoft.com/office/drawing/2014/main" id="{5327BADC-B2F8-04DB-5FCA-AAF58974A6B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14148" y="3665616"/>
            <a:ext cx="580784" cy="580784"/>
          </a:xfrm>
          <a:prstGeom prst="rect">
            <a:avLst/>
          </a:prstGeom>
        </p:spPr>
      </p:pic>
      <p:pic>
        <p:nvPicPr>
          <p:cNvPr id="57" name="Graphic 56" descr="Checklist with solid fill">
            <a:extLst>
              <a:ext uri="{FF2B5EF4-FFF2-40B4-BE49-F238E27FC236}">
                <a16:creationId xmlns:a16="http://schemas.microsoft.com/office/drawing/2014/main" id="{A630C95C-87B0-0F1A-6422-47A4941C732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5118" y="3746230"/>
            <a:ext cx="523374" cy="523374"/>
          </a:xfrm>
          <a:prstGeom prst="rect">
            <a:avLst/>
          </a:prstGeom>
        </p:spPr>
      </p:pic>
      <p:pic>
        <p:nvPicPr>
          <p:cNvPr id="58" name="Graphic 57" descr="Business Growth with solid fill">
            <a:extLst>
              <a:ext uri="{FF2B5EF4-FFF2-40B4-BE49-F238E27FC236}">
                <a16:creationId xmlns:a16="http://schemas.microsoft.com/office/drawing/2014/main" id="{2BA50E7A-6C69-8AAA-AB3E-FF9036F0437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31033" y="3530974"/>
            <a:ext cx="914400" cy="914400"/>
          </a:xfrm>
          <a:prstGeom prst="rect">
            <a:avLst/>
          </a:prstGeom>
        </p:spPr>
      </p:pic>
      <p:pic>
        <p:nvPicPr>
          <p:cNvPr id="59" name="Graphic 58" descr="Group brainstorm with solid fill">
            <a:extLst>
              <a:ext uri="{FF2B5EF4-FFF2-40B4-BE49-F238E27FC236}">
                <a16:creationId xmlns:a16="http://schemas.microsoft.com/office/drawing/2014/main" id="{71336E41-5517-5296-8C89-61BD9C34ED9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1589" y="3607908"/>
            <a:ext cx="914400" cy="914400"/>
          </a:xfrm>
          <a:prstGeom prst="rect">
            <a:avLst/>
          </a:prstGeom>
        </p:spPr>
      </p:pic>
      <p:pic>
        <p:nvPicPr>
          <p:cNvPr id="60" name="Graphic 59" descr="Traffic light with solid fill">
            <a:extLst>
              <a:ext uri="{FF2B5EF4-FFF2-40B4-BE49-F238E27FC236}">
                <a16:creationId xmlns:a16="http://schemas.microsoft.com/office/drawing/2014/main" id="{08338052-8FE1-81B2-0A64-9FE11621257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26046" y="3676297"/>
            <a:ext cx="914400" cy="914400"/>
          </a:xfrm>
          <a:prstGeom prst="rect">
            <a:avLst/>
          </a:prstGeom>
        </p:spPr>
      </p:pic>
      <p:sp>
        <p:nvSpPr>
          <p:cNvPr id="61" name="Arrow: Down 60">
            <a:extLst>
              <a:ext uri="{FF2B5EF4-FFF2-40B4-BE49-F238E27FC236}">
                <a16:creationId xmlns:a16="http://schemas.microsoft.com/office/drawing/2014/main" id="{7118824E-8EB0-EE9C-7C1A-9C9A7E6CF56B}"/>
              </a:ext>
            </a:extLst>
          </p:cNvPr>
          <p:cNvSpPr/>
          <p:nvPr/>
        </p:nvSpPr>
        <p:spPr>
          <a:xfrm rot="16200000">
            <a:off x="5943198" y="4057629"/>
            <a:ext cx="305043" cy="195228"/>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62" name="Arrow: Down 61">
            <a:extLst>
              <a:ext uri="{FF2B5EF4-FFF2-40B4-BE49-F238E27FC236}">
                <a16:creationId xmlns:a16="http://schemas.microsoft.com/office/drawing/2014/main" id="{4B5A1F5F-96DE-058F-BA35-DCDE19F5CCE9}"/>
              </a:ext>
            </a:extLst>
          </p:cNvPr>
          <p:cNvSpPr/>
          <p:nvPr/>
        </p:nvSpPr>
        <p:spPr>
          <a:xfrm rot="16200000">
            <a:off x="7268640" y="4057629"/>
            <a:ext cx="305043" cy="195228"/>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63" name="Arrow: Down 62">
            <a:extLst>
              <a:ext uri="{FF2B5EF4-FFF2-40B4-BE49-F238E27FC236}">
                <a16:creationId xmlns:a16="http://schemas.microsoft.com/office/drawing/2014/main" id="{8C84E999-0A2D-77C7-0215-189F746FBDB1}"/>
              </a:ext>
            </a:extLst>
          </p:cNvPr>
          <p:cNvSpPr/>
          <p:nvPr/>
        </p:nvSpPr>
        <p:spPr>
          <a:xfrm rot="16200000">
            <a:off x="8615441" y="4057629"/>
            <a:ext cx="305043" cy="195228"/>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64" name="Arrow: Down 63">
            <a:extLst>
              <a:ext uri="{FF2B5EF4-FFF2-40B4-BE49-F238E27FC236}">
                <a16:creationId xmlns:a16="http://schemas.microsoft.com/office/drawing/2014/main" id="{B7FC36C1-398D-2E62-1004-90D7C38BF18E}"/>
              </a:ext>
            </a:extLst>
          </p:cNvPr>
          <p:cNvSpPr/>
          <p:nvPr/>
        </p:nvSpPr>
        <p:spPr>
          <a:xfrm rot="16200000">
            <a:off x="9945577" y="4057629"/>
            <a:ext cx="305043" cy="195228"/>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65" name="Right Brace 64">
            <a:extLst>
              <a:ext uri="{FF2B5EF4-FFF2-40B4-BE49-F238E27FC236}">
                <a16:creationId xmlns:a16="http://schemas.microsoft.com/office/drawing/2014/main" id="{0655E52E-3B11-F013-34BA-BDB5193A02EC}"/>
              </a:ext>
            </a:extLst>
          </p:cNvPr>
          <p:cNvSpPr/>
          <p:nvPr/>
        </p:nvSpPr>
        <p:spPr>
          <a:xfrm rot="5400000">
            <a:off x="2666995" y="4134532"/>
            <a:ext cx="369332" cy="4000145"/>
          </a:xfrm>
          <a:prstGeom prst="rightBrace">
            <a:avLst/>
          </a:prstGeom>
          <a:noFill/>
          <a:ln w="9525" cap="flat" cmpd="sng" algn="ctr">
            <a:solidFill>
              <a:srgbClr val="005EB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EB8"/>
              </a:solidFill>
              <a:effectLst/>
              <a:uLnTx/>
              <a:uFillTx/>
              <a:latin typeface="Franklin Gothic Book" panose="020B0503020102020204"/>
              <a:ea typeface="+mn-ea"/>
              <a:cs typeface="+mn-cs"/>
            </a:endParaRPr>
          </a:p>
        </p:txBody>
      </p:sp>
      <p:sp>
        <p:nvSpPr>
          <p:cNvPr id="66" name="Right Brace 65">
            <a:extLst>
              <a:ext uri="{FF2B5EF4-FFF2-40B4-BE49-F238E27FC236}">
                <a16:creationId xmlns:a16="http://schemas.microsoft.com/office/drawing/2014/main" id="{819E623B-4B90-D8C4-BD48-B2994E56A88B}"/>
              </a:ext>
            </a:extLst>
          </p:cNvPr>
          <p:cNvSpPr/>
          <p:nvPr/>
        </p:nvSpPr>
        <p:spPr>
          <a:xfrm rot="5400000">
            <a:off x="7316806" y="3620539"/>
            <a:ext cx="369332" cy="5028441"/>
          </a:xfrm>
          <a:prstGeom prst="rightBrace">
            <a:avLst/>
          </a:prstGeom>
          <a:noFill/>
          <a:ln w="9525" cap="flat" cmpd="sng" algn="ctr">
            <a:solidFill>
              <a:srgbClr val="005EB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EB8"/>
              </a:solidFill>
              <a:effectLst/>
              <a:uLnTx/>
              <a:uFillTx/>
              <a:latin typeface="Franklin Gothic Book" panose="020B0503020102020204"/>
              <a:ea typeface="+mn-ea"/>
              <a:cs typeface="+mn-cs"/>
            </a:endParaRPr>
          </a:p>
        </p:txBody>
      </p:sp>
      <p:sp>
        <p:nvSpPr>
          <p:cNvPr id="67" name="Right Brace 66">
            <a:extLst>
              <a:ext uri="{FF2B5EF4-FFF2-40B4-BE49-F238E27FC236}">
                <a16:creationId xmlns:a16="http://schemas.microsoft.com/office/drawing/2014/main" id="{3433E90A-D9A5-4178-7857-24BF2A737C82}"/>
              </a:ext>
            </a:extLst>
          </p:cNvPr>
          <p:cNvSpPr/>
          <p:nvPr/>
        </p:nvSpPr>
        <p:spPr>
          <a:xfrm rot="5400000">
            <a:off x="10502212" y="5783427"/>
            <a:ext cx="369332" cy="702355"/>
          </a:xfrm>
          <a:prstGeom prst="rightBrace">
            <a:avLst/>
          </a:prstGeom>
          <a:noFill/>
          <a:ln w="9525" cap="flat" cmpd="sng" algn="ctr">
            <a:solidFill>
              <a:srgbClr val="005EB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5EB8"/>
              </a:solidFill>
              <a:effectLst/>
              <a:uLnTx/>
              <a:uFillTx/>
              <a:latin typeface="Franklin Gothic Book" panose="020B0503020102020204"/>
              <a:ea typeface="+mn-ea"/>
              <a:cs typeface="+mn-cs"/>
            </a:endParaRPr>
          </a:p>
        </p:txBody>
      </p:sp>
      <p:sp>
        <p:nvSpPr>
          <p:cNvPr id="68" name="TextBox 67">
            <a:extLst>
              <a:ext uri="{FF2B5EF4-FFF2-40B4-BE49-F238E27FC236}">
                <a16:creationId xmlns:a16="http://schemas.microsoft.com/office/drawing/2014/main" id="{27E3C068-389E-8357-6DED-83C1338EDC0D}"/>
              </a:ext>
            </a:extLst>
          </p:cNvPr>
          <p:cNvSpPr txBox="1"/>
          <p:nvPr/>
        </p:nvSpPr>
        <p:spPr>
          <a:xfrm>
            <a:off x="2248245" y="6349807"/>
            <a:ext cx="1309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EB8"/>
                </a:solidFill>
                <a:effectLst/>
                <a:uLnTx/>
                <a:uFillTx/>
                <a:latin typeface="Franklin Gothic Book" panose="020B0503020102020204"/>
                <a:ea typeface="+mn-ea"/>
                <a:cs typeface="+mn-cs"/>
              </a:rPr>
              <a:t>Onboarding</a:t>
            </a:r>
          </a:p>
        </p:txBody>
      </p:sp>
      <p:sp>
        <p:nvSpPr>
          <p:cNvPr id="69" name="TextBox 68">
            <a:extLst>
              <a:ext uri="{FF2B5EF4-FFF2-40B4-BE49-F238E27FC236}">
                <a16:creationId xmlns:a16="http://schemas.microsoft.com/office/drawing/2014/main" id="{0323BB7C-DF65-1968-3F3C-554F6BEBD1E3}"/>
              </a:ext>
            </a:extLst>
          </p:cNvPr>
          <p:cNvSpPr txBox="1"/>
          <p:nvPr/>
        </p:nvSpPr>
        <p:spPr>
          <a:xfrm>
            <a:off x="6569812" y="6356078"/>
            <a:ext cx="1928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5EB8"/>
                </a:solidFill>
                <a:effectLst/>
                <a:uLnTx/>
                <a:uFillTx/>
                <a:latin typeface="Franklin Gothic Book" panose="020B0503020102020204"/>
                <a:ea typeface="+mn-ea"/>
                <a:cs typeface="+mn-cs"/>
              </a:rPr>
              <a:t>Technical Delivery</a:t>
            </a:r>
          </a:p>
        </p:txBody>
      </p:sp>
      <p:sp>
        <p:nvSpPr>
          <p:cNvPr id="70" name="TextBox 69">
            <a:extLst>
              <a:ext uri="{FF2B5EF4-FFF2-40B4-BE49-F238E27FC236}">
                <a16:creationId xmlns:a16="http://schemas.microsoft.com/office/drawing/2014/main" id="{8FAE01D5-C529-7AD1-12BF-2C1FA4F23545}"/>
              </a:ext>
            </a:extLst>
          </p:cNvPr>
          <p:cNvSpPr txBox="1"/>
          <p:nvPr/>
        </p:nvSpPr>
        <p:spPr>
          <a:xfrm>
            <a:off x="9739269" y="6349807"/>
            <a:ext cx="1866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5EB8"/>
                </a:solidFill>
                <a:effectLst/>
                <a:uLnTx/>
                <a:uFillTx/>
                <a:latin typeface="Franklin Gothic Book" panose="020B0503020102020204"/>
                <a:ea typeface="+mn-ea"/>
                <a:cs typeface="+mn-cs"/>
              </a:rPr>
              <a:t>Business Change</a:t>
            </a:r>
          </a:p>
        </p:txBody>
      </p:sp>
      <p:pic>
        <p:nvPicPr>
          <p:cNvPr id="104" name="Picture 103" descr="A logo with purple and blue text&#10;&#10;Description automatically generated">
            <a:extLst>
              <a:ext uri="{FF2B5EF4-FFF2-40B4-BE49-F238E27FC236}">
                <a16:creationId xmlns:a16="http://schemas.microsoft.com/office/drawing/2014/main" id="{3738A053-3097-5E17-B5AB-2B1C70E25FF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344601" y="106678"/>
            <a:ext cx="2137982" cy="833011"/>
          </a:xfrm>
          <a:prstGeom prst="rect">
            <a:avLst/>
          </a:prstGeom>
        </p:spPr>
      </p:pic>
      <p:pic>
        <p:nvPicPr>
          <p:cNvPr id="4" name="Picture 3" descr="A blue and white sign with white letters&#10;&#10;Description automatically generated">
            <a:extLst>
              <a:ext uri="{FF2B5EF4-FFF2-40B4-BE49-F238E27FC236}">
                <a16:creationId xmlns:a16="http://schemas.microsoft.com/office/drawing/2014/main" id="{0DDC46AA-4D58-DEA9-8CFB-F3987F9A13F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24065" y="247451"/>
            <a:ext cx="1343160" cy="543151"/>
          </a:xfrm>
          <a:prstGeom prst="rect">
            <a:avLst/>
          </a:prstGeom>
        </p:spPr>
      </p:pic>
    </p:spTree>
    <p:extLst>
      <p:ext uri="{BB962C8B-B14F-4D97-AF65-F5344CB8AC3E}">
        <p14:creationId xmlns:p14="http://schemas.microsoft.com/office/powerpoint/2010/main" val="3245094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2">
            <a:extLst>
              <a:ext uri="{FF2B5EF4-FFF2-40B4-BE49-F238E27FC236}">
                <a16:creationId xmlns:a16="http://schemas.microsoft.com/office/drawing/2014/main" id="{B7873512-F0CB-B7B1-285E-672D5559A48E}"/>
              </a:ext>
            </a:extLst>
          </p:cNvPr>
          <p:cNvGraphicFramePr>
            <a:graphicFrameLocks noGrp="1"/>
          </p:cNvGraphicFramePr>
          <p:nvPr/>
        </p:nvGraphicFramePr>
        <p:xfrm>
          <a:off x="657302" y="1001605"/>
          <a:ext cx="11286625" cy="4321810"/>
        </p:xfrm>
        <a:graphic>
          <a:graphicData uri="http://schemas.openxmlformats.org/drawingml/2006/table">
            <a:tbl>
              <a:tblPr firstRow="1" bandRow="1"/>
              <a:tblGrid>
                <a:gridCol w="2628264">
                  <a:extLst>
                    <a:ext uri="{9D8B030D-6E8A-4147-A177-3AD203B41FA5}">
                      <a16:colId xmlns:a16="http://schemas.microsoft.com/office/drawing/2014/main" val="1604664593"/>
                    </a:ext>
                  </a:extLst>
                </a:gridCol>
                <a:gridCol w="1136822">
                  <a:extLst>
                    <a:ext uri="{9D8B030D-6E8A-4147-A177-3AD203B41FA5}">
                      <a16:colId xmlns:a16="http://schemas.microsoft.com/office/drawing/2014/main" val="758300301"/>
                    </a:ext>
                  </a:extLst>
                </a:gridCol>
                <a:gridCol w="999893">
                  <a:extLst>
                    <a:ext uri="{9D8B030D-6E8A-4147-A177-3AD203B41FA5}">
                      <a16:colId xmlns:a16="http://schemas.microsoft.com/office/drawing/2014/main" val="2898802189"/>
                    </a:ext>
                  </a:extLst>
                </a:gridCol>
                <a:gridCol w="1086941">
                  <a:extLst>
                    <a:ext uri="{9D8B030D-6E8A-4147-A177-3AD203B41FA5}">
                      <a16:colId xmlns:a16="http://schemas.microsoft.com/office/drawing/2014/main" val="3365257927"/>
                    </a:ext>
                  </a:extLst>
                </a:gridCol>
                <a:gridCol w="1086941">
                  <a:extLst>
                    <a:ext uri="{9D8B030D-6E8A-4147-A177-3AD203B41FA5}">
                      <a16:colId xmlns:a16="http://schemas.microsoft.com/office/drawing/2014/main" val="3889722910"/>
                    </a:ext>
                  </a:extLst>
                </a:gridCol>
                <a:gridCol w="1086941">
                  <a:extLst>
                    <a:ext uri="{9D8B030D-6E8A-4147-A177-3AD203B41FA5}">
                      <a16:colId xmlns:a16="http://schemas.microsoft.com/office/drawing/2014/main" val="4041813116"/>
                    </a:ext>
                  </a:extLst>
                </a:gridCol>
                <a:gridCol w="1086941">
                  <a:extLst>
                    <a:ext uri="{9D8B030D-6E8A-4147-A177-3AD203B41FA5}">
                      <a16:colId xmlns:a16="http://schemas.microsoft.com/office/drawing/2014/main" val="240338759"/>
                    </a:ext>
                  </a:extLst>
                </a:gridCol>
                <a:gridCol w="1086941">
                  <a:extLst>
                    <a:ext uri="{9D8B030D-6E8A-4147-A177-3AD203B41FA5}">
                      <a16:colId xmlns:a16="http://schemas.microsoft.com/office/drawing/2014/main" val="3715230153"/>
                    </a:ext>
                  </a:extLst>
                </a:gridCol>
                <a:gridCol w="1086941">
                  <a:extLst>
                    <a:ext uri="{9D8B030D-6E8A-4147-A177-3AD203B41FA5}">
                      <a16:colId xmlns:a16="http://schemas.microsoft.com/office/drawing/2014/main" val="1546005779"/>
                    </a:ext>
                  </a:extLst>
                </a:gridCol>
              </a:tblGrid>
              <a:tr h="928111">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endParaRPr lang="en-GB"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67820609"/>
                  </a:ext>
                </a:extLst>
              </a:tr>
              <a:tr h="797819">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endParaRPr lang="en-GB" sz="1600" dirty="0">
                        <a:solidFill>
                          <a:srgbClr val="005EB8"/>
                        </a:solidFill>
                        <a:latin typeface="Arial" panose="020B0604020202020204" pitchFamily="34" charset="0"/>
                        <a:cs typeface="Arial" panose="020B0604020202020204" pitchFamily="34" charset="0"/>
                      </a:endParaRPr>
                    </a:p>
                    <a:p>
                      <a:r>
                        <a:rPr lang="en-GB" sz="1400" b="1" kern="1200" dirty="0">
                          <a:solidFill>
                            <a:srgbClr val="005EB8"/>
                          </a:solidFill>
                          <a:latin typeface="Arial" panose="020B0604020202020204" pitchFamily="34" charset="0"/>
                          <a:ea typeface="+mn-ea"/>
                          <a:cs typeface="Arial" panose="020B0604020202020204" pitchFamily="34" charset="0"/>
                        </a:rPr>
                        <a:t>Delivery partners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100" b="1" u="none" dirty="0">
                          <a:solidFill>
                            <a:srgbClr val="005EB8"/>
                          </a:solidFill>
                          <a:latin typeface="Arial" panose="020B0604020202020204" pitchFamily="34" charset="0"/>
                          <a:cs typeface="Arial" panose="020B0604020202020204" pitchFamily="34" charset="0"/>
                        </a:rPr>
                        <a:t>Requirements identification</a:t>
                      </a:r>
                      <a:endParaRPr lang="en-GB" sz="1100" b="1" dirty="0">
                        <a:solidFill>
                          <a:srgbClr val="005EB8"/>
                        </a:solidFill>
                        <a:latin typeface="Arial" panose="020B0604020202020204" pitchFamily="34" charset="0"/>
                        <a:cs typeface="Arial" panose="020B060402020202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100" b="1" dirty="0">
                          <a:solidFill>
                            <a:srgbClr val="005EB8"/>
                          </a:solidFill>
                          <a:latin typeface="Arial" panose="020B0604020202020204" pitchFamily="34" charset="0"/>
                          <a:cs typeface="Arial" panose="020B0604020202020204" pitchFamily="34" charset="0"/>
                        </a:rPr>
                        <a:t>Feasibility assessment</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100" b="1" dirty="0">
                          <a:solidFill>
                            <a:srgbClr val="005EB8"/>
                          </a:solidFill>
                          <a:latin typeface="Arial" panose="020B0604020202020204" pitchFamily="34" charset="0"/>
                          <a:cs typeface="Arial" panose="020B0604020202020204" pitchFamily="34" charset="0"/>
                        </a:rPr>
                        <a:t>Impact evaluation</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100" b="1" dirty="0">
                          <a:solidFill>
                            <a:srgbClr val="005EB8"/>
                          </a:solidFill>
                          <a:latin typeface="Arial" panose="020B0604020202020204" pitchFamily="34" charset="0"/>
                          <a:cs typeface="Arial" panose="020B0604020202020204" pitchFamily="34" charset="0"/>
                        </a:rPr>
                        <a:t>Solution scoping</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100" b="1" dirty="0">
                          <a:solidFill>
                            <a:srgbClr val="005EB8"/>
                          </a:solidFill>
                          <a:latin typeface="Arial" panose="020B0604020202020204" pitchFamily="34" charset="0"/>
                          <a:cs typeface="Arial" panose="020B0604020202020204" pitchFamily="34" charset="0"/>
                        </a:rPr>
                        <a:t>Information Governance assurance</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100" b="1">
                          <a:solidFill>
                            <a:srgbClr val="005EB8"/>
                          </a:solidFill>
                          <a:latin typeface="Arial" panose="020B0604020202020204" pitchFamily="34" charset="0"/>
                          <a:cs typeface="Arial" panose="020B0604020202020204" pitchFamily="34" charset="0"/>
                        </a:rPr>
                        <a:t>Data</a:t>
                      </a:r>
                      <a:br>
                        <a:rPr lang="en-GB" sz="1100" b="1">
                          <a:solidFill>
                            <a:srgbClr val="005EB8"/>
                          </a:solidFill>
                          <a:latin typeface="Arial" panose="020B0604020202020204" pitchFamily="34" charset="0"/>
                          <a:cs typeface="Arial" panose="020B0604020202020204" pitchFamily="34" charset="0"/>
                        </a:rPr>
                      </a:br>
                      <a:r>
                        <a:rPr lang="en-GB" sz="1100" b="1">
                          <a:solidFill>
                            <a:srgbClr val="005EB8"/>
                          </a:solidFill>
                          <a:latin typeface="Arial" panose="020B0604020202020204" pitchFamily="34" charset="0"/>
                          <a:cs typeface="Arial" panose="020B0604020202020204" pitchFamily="34" charset="0"/>
                        </a:rPr>
                        <a:t>curation</a:t>
                      </a:r>
                      <a:endParaRPr lang="en-GB" sz="1100" b="1" dirty="0">
                        <a:solidFill>
                          <a:srgbClr val="005EB8"/>
                        </a:solidFill>
                        <a:latin typeface="Arial" panose="020B0604020202020204" pitchFamily="34" charset="0"/>
                        <a:cs typeface="Arial" panose="020B060402020202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100" b="1" dirty="0">
                          <a:solidFill>
                            <a:srgbClr val="005EB8"/>
                          </a:solidFill>
                          <a:latin typeface="Arial" panose="020B0604020202020204" pitchFamily="34" charset="0"/>
                          <a:cs typeface="Arial" panose="020B0604020202020204" pitchFamily="34" charset="0"/>
                        </a:rPr>
                        <a:t>Insight generation</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100" b="1" dirty="0">
                          <a:solidFill>
                            <a:srgbClr val="005EB8"/>
                          </a:solidFill>
                          <a:latin typeface="Arial" panose="020B0604020202020204" pitchFamily="34" charset="0"/>
                          <a:cs typeface="Arial" panose="020B0604020202020204" pitchFamily="34" charset="0"/>
                        </a:rPr>
                        <a:t>Action</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829025"/>
                  </a:ext>
                </a:extLst>
              </a:tr>
              <a:tr h="3708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GB" sz="1400" b="1" dirty="0">
                          <a:solidFill>
                            <a:srgbClr val="005EB8"/>
                          </a:solidFill>
                          <a:latin typeface="Arial" panose="020B0604020202020204" pitchFamily="34" charset="0"/>
                          <a:cs typeface="Arial" panose="020B0604020202020204" pitchFamily="34" charset="0"/>
                        </a:rPr>
                        <a:t>ICB </a:t>
                      </a:r>
                      <a:r>
                        <a:rPr lang="en-GB" sz="1400" b="1" kern="1200" dirty="0">
                          <a:solidFill>
                            <a:srgbClr val="005EB8"/>
                          </a:solidFill>
                          <a:latin typeface="Arial" panose="020B0604020202020204" pitchFamily="34" charset="0"/>
                          <a:ea typeface="+mn-ea"/>
                          <a:cs typeface="Arial" panose="020B0604020202020204" pitchFamily="34" charset="0"/>
                        </a:rPr>
                        <a:t>Data</a:t>
                      </a:r>
                      <a:r>
                        <a:rPr lang="en-GB" sz="1400" b="1" dirty="0">
                          <a:solidFill>
                            <a:srgbClr val="005EB8"/>
                          </a:solidFill>
                          <a:latin typeface="Arial" panose="020B0604020202020204" pitchFamily="34" charset="0"/>
                          <a:cs typeface="Arial" panose="020B0604020202020204" pitchFamily="34" charset="0"/>
                        </a:rPr>
                        <a:t> into Action Team</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extLst>
                  <a:ext uri="{0D108BD9-81ED-4DB2-BD59-A6C34878D82A}">
                    <a16:rowId xmlns:a16="http://schemas.microsoft.com/office/drawing/2014/main" val="4019926728"/>
                  </a:ext>
                </a:extLst>
              </a:tr>
              <a:tr h="3708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GB" sz="1400" b="1" dirty="0">
                          <a:solidFill>
                            <a:srgbClr val="005EB8"/>
                          </a:solidFill>
                          <a:latin typeface="Arial" panose="020B0604020202020204" pitchFamily="34" charset="0"/>
                          <a:cs typeface="Arial" panose="020B0604020202020204" pitchFamily="34" charset="0"/>
                        </a:rPr>
                        <a:t>CHIL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dirty="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extLst>
                  <a:ext uri="{0D108BD9-81ED-4DB2-BD59-A6C34878D82A}">
                    <a16:rowId xmlns:a16="http://schemas.microsoft.com/office/drawing/2014/main" val="1669287861"/>
                  </a:ext>
                </a:extLst>
              </a:tr>
              <a:tr h="3708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GB" sz="1400" b="1" dirty="0">
                          <a:solidFill>
                            <a:srgbClr val="005EB8"/>
                          </a:solidFill>
                          <a:latin typeface="Arial" panose="020B0604020202020204" pitchFamily="34" charset="0"/>
                          <a:cs typeface="Arial" panose="020B0604020202020204" pitchFamily="34" charset="0"/>
                        </a:rPr>
                        <a:t>NHS Business Intelligence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extLst>
                  <a:ext uri="{0D108BD9-81ED-4DB2-BD59-A6C34878D82A}">
                    <a16:rowId xmlns:a16="http://schemas.microsoft.com/office/drawing/2014/main" val="819919645"/>
                  </a:ext>
                </a:extLst>
              </a:tr>
              <a:tr h="3708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GB" sz="1400" b="1" dirty="0">
                          <a:solidFill>
                            <a:srgbClr val="005EB8"/>
                          </a:solidFill>
                          <a:latin typeface="Arial" panose="020B0604020202020204" pitchFamily="34" charset="0"/>
                          <a:cs typeface="Arial" panose="020B0604020202020204" pitchFamily="34" charset="0"/>
                        </a:rPr>
                        <a:t>Pop. Health Intelligence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extLst>
                  <a:ext uri="{0D108BD9-81ED-4DB2-BD59-A6C34878D82A}">
                    <a16:rowId xmlns:a16="http://schemas.microsoft.com/office/drawing/2014/main" val="1647572794"/>
                  </a:ext>
                </a:extLst>
              </a:tr>
              <a:tr h="3708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GB" sz="1400" b="1" dirty="0">
                          <a:solidFill>
                            <a:srgbClr val="005EB8"/>
                          </a:solidFill>
                          <a:latin typeface="Arial" panose="020B0604020202020204" pitchFamily="34" charset="0"/>
                          <a:cs typeface="Arial" panose="020B0604020202020204" pitchFamily="34" charset="0"/>
                        </a:rPr>
                        <a:t>Providers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extLst>
                  <a:ext uri="{0D108BD9-81ED-4DB2-BD59-A6C34878D82A}">
                    <a16:rowId xmlns:a16="http://schemas.microsoft.com/office/drawing/2014/main" val="4222115516"/>
                  </a:ext>
                </a:extLst>
              </a:tr>
              <a:tr h="3708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GB" sz="1400" b="1" dirty="0">
                          <a:solidFill>
                            <a:srgbClr val="005EB8"/>
                          </a:solidFill>
                          <a:latin typeface="Arial" panose="020B0604020202020204" pitchFamily="34" charset="0"/>
                          <a:cs typeface="Arial" panose="020B0604020202020204" pitchFamily="34" charset="0"/>
                        </a:rPr>
                        <a:t>Places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40000"/>
                      </a:srgbClr>
                    </a:solidFill>
                  </a:tcPr>
                </a:tc>
                <a:extLst>
                  <a:ext uri="{0D108BD9-81ED-4DB2-BD59-A6C34878D82A}">
                    <a16:rowId xmlns:a16="http://schemas.microsoft.com/office/drawing/2014/main" val="4136843881"/>
                  </a:ext>
                </a:extLst>
              </a:tr>
              <a:tr h="3708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GB" sz="1400" b="1" dirty="0">
                          <a:solidFill>
                            <a:srgbClr val="005EB8"/>
                          </a:solidFill>
                          <a:latin typeface="Arial" panose="020B0604020202020204" pitchFamily="34" charset="0"/>
                          <a:cs typeface="Arial" panose="020B0604020202020204" pitchFamily="34" charset="0"/>
                        </a:rPr>
                        <a:t>ICB Transformation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endParaRPr lang="en-GB" sz="1600">
                        <a:solidFill>
                          <a:schemeClr val="tx1">
                            <a:lumMod val="65000"/>
                            <a:lumOff val="35000"/>
                          </a:schemeClr>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GB" sz="1600" dirty="0">
                          <a:solidFill>
                            <a:schemeClr val="tx1">
                              <a:lumMod val="65000"/>
                              <a:lumOff val="35000"/>
                            </a:schemeClr>
                          </a:solidFill>
                          <a:latin typeface="Arial" panose="020B0604020202020204" pitchFamily="34" charset="0"/>
                          <a:cs typeface="Arial" panose="020B0604020202020204" pitchFamily="34" charset="0"/>
                        </a:rPr>
                        <a:t>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7B5">
                        <a:tint val="20000"/>
                      </a:srgbClr>
                    </a:solidFill>
                  </a:tcPr>
                </a:tc>
                <a:extLst>
                  <a:ext uri="{0D108BD9-81ED-4DB2-BD59-A6C34878D82A}">
                    <a16:rowId xmlns:a16="http://schemas.microsoft.com/office/drawing/2014/main" val="3851964901"/>
                  </a:ext>
                </a:extLst>
              </a:tr>
            </a:tbl>
          </a:graphicData>
        </a:graphic>
      </p:graphicFrame>
      <p:grpSp>
        <p:nvGrpSpPr>
          <p:cNvPr id="36" name="Group 35">
            <a:extLst>
              <a:ext uri="{FF2B5EF4-FFF2-40B4-BE49-F238E27FC236}">
                <a16:creationId xmlns:a16="http://schemas.microsoft.com/office/drawing/2014/main" id="{38C4DE81-D424-CC1C-9BEC-E4A6985DD78D}"/>
              </a:ext>
            </a:extLst>
          </p:cNvPr>
          <p:cNvGrpSpPr/>
          <p:nvPr/>
        </p:nvGrpSpPr>
        <p:grpSpPr>
          <a:xfrm>
            <a:off x="5615478" y="1326569"/>
            <a:ext cx="737840" cy="832706"/>
            <a:chOff x="4077623" y="596969"/>
            <a:chExt cx="1708245" cy="1927877"/>
          </a:xfrm>
        </p:grpSpPr>
        <p:sp>
          <p:nvSpPr>
            <p:cNvPr id="37" name="Oval 36">
              <a:extLst>
                <a:ext uri="{FF2B5EF4-FFF2-40B4-BE49-F238E27FC236}">
                  <a16:creationId xmlns:a16="http://schemas.microsoft.com/office/drawing/2014/main" id="{1334C6FD-934F-8107-F331-4FFE49570228}"/>
                </a:ext>
              </a:extLst>
            </p:cNvPr>
            <p:cNvSpPr/>
            <p:nvPr/>
          </p:nvSpPr>
          <p:spPr>
            <a:xfrm>
              <a:off x="4142292" y="664079"/>
              <a:ext cx="1574026" cy="546638"/>
            </a:xfrm>
            <a:prstGeom prst="ellipse">
              <a:avLst/>
            </a:prstGeom>
            <a:solidFill>
              <a:srgbClr val="5C2684">
                <a:tint val="50000"/>
                <a:alpha val="40000"/>
                <a:hueOff val="0"/>
                <a:satOff val="0"/>
                <a:lumOff val="0"/>
                <a:alphaOff val="0"/>
              </a:srgbClr>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hueOff val="0"/>
                    <a:satOff val="0"/>
                    <a:lumOff val="0"/>
                    <a:alphaOff val="0"/>
                  </a:srgbClr>
                </a:solidFill>
                <a:effectLst/>
                <a:uLnTx/>
                <a:uFillTx/>
                <a:latin typeface="Franklin Gothic Book" panose="020B0503020102020204"/>
                <a:ea typeface="+mn-ea"/>
                <a:cs typeface="+mn-cs"/>
              </a:endParaRPr>
            </a:p>
          </p:txBody>
        </p:sp>
        <p:sp>
          <p:nvSpPr>
            <p:cNvPr id="39" name="Freeform: Shape 38">
              <a:extLst>
                <a:ext uri="{FF2B5EF4-FFF2-40B4-BE49-F238E27FC236}">
                  <a16:creationId xmlns:a16="http://schemas.microsoft.com/office/drawing/2014/main" id="{2BC59374-8518-2412-F446-7C3A0B0A34BD}"/>
                </a:ext>
              </a:extLst>
            </p:cNvPr>
            <p:cNvSpPr/>
            <p:nvPr/>
          </p:nvSpPr>
          <p:spPr>
            <a:xfrm>
              <a:off x="4199641" y="2158794"/>
              <a:ext cx="1464210" cy="366052"/>
            </a:xfrm>
            <a:custGeom>
              <a:avLst/>
              <a:gdLst>
                <a:gd name="connsiteX0" fmla="*/ 0 w 1464210"/>
                <a:gd name="connsiteY0" fmla="*/ 0 h 366052"/>
                <a:gd name="connsiteX1" fmla="*/ 1464210 w 1464210"/>
                <a:gd name="connsiteY1" fmla="*/ 0 h 366052"/>
                <a:gd name="connsiteX2" fmla="*/ 1464210 w 1464210"/>
                <a:gd name="connsiteY2" fmla="*/ 366052 h 366052"/>
                <a:gd name="connsiteX3" fmla="*/ 0 w 1464210"/>
                <a:gd name="connsiteY3" fmla="*/ 366052 h 366052"/>
                <a:gd name="connsiteX4" fmla="*/ 0 w 1464210"/>
                <a:gd name="connsiteY4" fmla="*/ 0 h 3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210" h="366052">
                  <a:moveTo>
                    <a:pt x="0" y="0"/>
                  </a:moveTo>
                  <a:lnTo>
                    <a:pt x="1464210" y="0"/>
                  </a:lnTo>
                  <a:lnTo>
                    <a:pt x="1464210" y="366052"/>
                  </a:lnTo>
                  <a:lnTo>
                    <a:pt x="0" y="366052"/>
                  </a:lnTo>
                  <a:lnTo>
                    <a:pt x="0" y="0"/>
                  </a:lnTo>
                  <a:close/>
                </a:path>
              </a:pathLst>
            </a:custGeom>
            <a:noFill/>
            <a:ln>
              <a:noFill/>
            </a:ln>
            <a:effectLst/>
          </p:spPr>
          <p:txBody>
            <a:bodyPr spcFirstLastPara="0" vert="horz" wrap="square" lIns="92456" tIns="92456" rIns="92456" bIns="92456"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GB" sz="10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71" name="Freeform: Shape 70">
              <a:extLst>
                <a:ext uri="{FF2B5EF4-FFF2-40B4-BE49-F238E27FC236}">
                  <a16:creationId xmlns:a16="http://schemas.microsoft.com/office/drawing/2014/main" id="{157637F7-4827-3BF9-50CD-3DAFDF0F17A0}"/>
                </a:ext>
              </a:extLst>
            </p:cNvPr>
            <p:cNvSpPr/>
            <p:nvPr/>
          </p:nvSpPr>
          <p:spPr>
            <a:xfrm>
              <a:off x="4714555" y="1252936"/>
              <a:ext cx="549079" cy="549079"/>
            </a:xfrm>
            <a:custGeom>
              <a:avLst/>
              <a:gdLst>
                <a:gd name="connsiteX0" fmla="*/ 0 w 549079"/>
                <a:gd name="connsiteY0" fmla="*/ 274540 h 549079"/>
                <a:gd name="connsiteX1" fmla="*/ 274540 w 549079"/>
                <a:gd name="connsiteY1" fmla="*/ 0 h 549079"/>
                <a:gd name="connsiteX2" fmla="*/ 549080 w 549079"/>
                <a:gd name="connsiteY2" fmla="*/ 274540 h 549079"/>
                <a:gd name="connsiteX3" fmla="*/ 274540 w 549079"/>
                <a:gd name="connsiteY3" fmla="*/ 549080 h 549079"/>
                <a:gd name="connsiteX4" fmla="*/ 0 w 549079"/>
                <a:gd name="connsiteY4" fmla="*/ 274540 h 5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79" h="549079">
                  <a:moveTo>
                    <a:pt x="0" y="274540"/>
                  </a:moveTo>
                  <a:cubicBezTo>
                    <a:pt x="0" y="122916"/>
                    <a:pt x="122916" y="0"/>
                    <a:pt x="274540" y="0"/>
                  </a:cubicBezTo>
                  <a:cubicBezTo>
                    <a:pt x="426164" y="0"/>
                    <a:pt x="549080" y="122916"/>
                    <a:pt x="549080" y="274540"/>
                  </a:cubicBezTo>
                  <a:cubicBezTo>
                    <a:pt x="549080" y="426164"/>
                    <a:pt x="426164" y="549080"/>
                    <a:pt x="274540" y="549080"/>
                  </a:cubicBezTo>
                  <a:cubicBezTo>
                    <a:pt x="122916" y="549080"/>
                    <a:pt x="0" y="426164"/>
                    <a:pt x="0" y="274540"/>
                  </a:cubicBezTo>
                  <a:close/>
                </a:path>
              </a:pathLst>
            </a:custGeom>
            <a:solidFill>
              <a:srgbClr val="5C2684">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90571" tIns="90571" rIns="90571" bIns="90571"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GB" sz="400" b="0" i="0" u="none" strike="noStrike" kern="0" cap="none" spc="0" normalizeH="0" baseline="0" noProof="0">
                  <a:ln>
                    <a:noFill/>
                  </a:ln>
                  <a:solidFill>
                    <a:srgbClr val="FFFFFF"/>
                  </a:solidFill>
                  <a:effectLst/>
                  <a:uLnTx/>
                  <a:uFillTx/>
                  <a:latin typeface="Franklin Gothic Book" panose="020B0503020102020204"/>
                  <a:ea typeface="+mn-ea"/>
                  <a:cs typeface="+mn-cs"/>
                </a:rPr>
                <a:t>Access to services</a:t>
              </a:r>
            </a:p>
          </p:txBody>
        </p:sp>
        <p:sp>
          <p:nvSpPr>
            <p:cNvPr id="72" name="Freeform: Shape 71">
              <a:extLst>
                <a:ext uri="{FF2B5EF4-FFF2-40B4-BE49-F238E27FC236}">
                  <a16:creationId xmlns:a16="http://schemas.microsoft.com/office/drawing/2014/main" id="{C55AF01A-4E84-AFA3-6DD8-BD77E408E157}"/>
                </a:ext>
              </a:extLst>
            </p:cNvPr>
            <p:cNvSpPr/>
            <p:nvPr/>
          </p:nvSpPr>
          <p:spPr>
            <a:xfrm>
              <a:off x="4321658" y="841004"/>
              <a:ext cx="549079" cy="549079"/>
            </a:xfrm>
            <a:custGeom>
              <a:avLst/>
              <a:gdLst>
                <a:gd name="connsiteX0" fmla="*/ 0 w 549079"/>
                <a:gd name="connsiteY0" fmla="*/ 274540 h 549079"/>
                <a:gd name="connsiteX1" fmla="*/ 274540 w 549079"/>
                <a:gd name="connsiteY1" fmla="*/ 0 h 549079"/>
                <a:gd name="connsiteX2" fmla="*/ 549080 w 549079"/>
                <a:gd name="connsiteY2" fmla="*/ 274540 h 549079"/>
                <a:gd name="connsiteX3" fmla="*/ 274540 w 549079"/>
                <a:gd name="connsiteY3" fmla="*/ 549080 h 549079"/>
                <a:gd name="connsiteX4" fmla="*/ 0 w 549079"/>
                <a:gd name="connsiteY4" fmla="*/ 274540 h 5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79" h="549079">
                  <a:moveTo>
                    <a:pt x="0" y="274540"/>
                  </a:moveTo>
                  <a:cubicBezTo>
                    <a:pt x="0" y="122916"/>
                    <a:pt x="122916" y="0"/>
                    <a:pt x="274540" y="0"/>
                  </a:cubicBezTo>
                  <a:cubicBezTo>
                    <a:pt x="426164" y="0"/>
                    <a:pt x="549080" y="122916"/>
                    <a:pt x="549080" y="274540"/>
                  </a:cubicBezTo>
                  <a:cubicBezTo>
                    <a:pt x="549080" y="426164"/>
                    <a:pt x="426164" y="549080"/>
                    <a:pt x="274540" y="549080"/>
                  </a:cubicBezTo>
                  <a:cubicBezTo>
                    <a:pt x="122916" y="549080"/>
                    <a:pt x="0" y="426164"/>
                    <a:pt x="0" y="274540"/>
                  </a:cubicBezTo>
                  <a:close/>
                </a:path>
              </a:pathLst>
            </a:custGeom>
            <a:solidFill>
              <a:srgbClr val="5C2684">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90571" tIns="90571" rIns="90571" bIns="90571"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GB" sz="400" b="0" i="0" u="none" strike="noStrike" kern="0" cap="none" spc="0" normalizeH="0" baseline="0" noProof="0">
                  <a:ln>
                    <a:noFill/>
                  </a:ln>
                  <a:solidFill>
                    <a:srgbClr val="FFFFFF"/>
                  </a:solidFill>
                  <a:effectLst/>
                  <a:uLnTx/>
                  <a:uFillTx/>
                  <a:latin typeface="Franklin Gothic Book" panose="020B0503020102020204"/>
                  <a:ea typeface="+mn-ea"/>
                  <a:cs typeface="+mn-cs"/>
                </a:rPr>
                <a:t>CVD</a:t>
              </a:r>
            </a:p>
          </p:txBody>
        </p:sp>
        <p:sp>
          <p:nvSpPr>
            <p:cNvPr id="73" name="Freeform: Shape 72">
              <a:extLst>
                <a:ext uri="{FF2B5EF4-FFF2-40B4-BE49-F238E27FC236}">
                  <a16:creationId xmlns:a16="http://schemas.microsoft.com/office/drawing/2014/main" id="{F66F89B5-1E8D-662B-48B6-C23965DD663A}"/>
                </a:ext>
              </a:extLst>
            </p:cNvPr>
            <p:cNvSpPr/>
            <p:nvPr/>
          </p:nvSpPr>
          <p:spPr>
            <a:xfrm>
              <a:off x="4882939" y="708249"/>
              <a:ext cx="549079" cy="549079"/>
            </a:xfrm>
            <a:custGeom>
              <a:avLst/>
              <a:gdLst>
                <a:gd name="connsiteX0" fmla="*/ 0 w 549079"/>
                <a:gd name="connsiteY0" fmla="*/ 274540 h 549079"/>
                <a:gd name="connsiteX1" fmla="*/ 274540 w 549079"/>
                <a:gd name="connsiteY1" fmla="*/ 0 h 549079"/>
                <a:gd name="connsiteX2" fmla="*/ 549080 w 549079"/>
                <a:gd name="connsiteY2" fmla="*/ 274540 h 549079"/>
                <a:gd name="connsiteX3" fmla="*/ 274540 w 549079"/>
                <a:gd name="connsiteY3" fmla="*/ 549080 h 549079"/>
                <a:gd name="connsiteX4" fmla="*/ 0 w 549079"/>
                <a:gd name="connsiteY4" fmla="*/ 274540 h 5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079" h="549079">
                  <a:moveTo>
                    <a:pt x="0" y="274540"/>
                  </a:moveTo>
                  <a:cubicBezTo>
                    <a:pt x="0" y="122916"/>
                    <a:pt x="122916" y="0"/>
                    <a:pt x="274540" y="0"/>
                  </a:cubicBezTo>
                  <a:cubicBezTo>
                    <a:pt x="426164" y="0"/>
                    <a:pt x="549080" y="122916"/>
                    <a:pt x="549080" y="274540"/>
                  </a:cubicBezTo>
                  <a:cubicBezTo>
                    <a:pt x="549080" y="426164"/>
                    <a:pt x="426164" y="549080"/>
                    <a:pt x="274540" y="549080"/>
                  </a:cubicBezTo>
                  <a:cubicBezTo>
                    <a:pt x="122916" y="549080"/>
                    <a:pt x="0" y="426164"/>
                    <a:pt x="0" y="274540"/>
                  </a:cubicBezTo>
                  <a:close/>
                </a:path>
              </a:pathLst>
            </a:custGeom>
            <a:solidFill>
              <a:srgbClr val="5C2684">
                <a:hueOff val="0"/>
                <a:satOff val="0"/>
                <a:lumOff val="0"/>
                <a:alphaOff val="0"/>
              </a:srgbClr>
            </a:solidFill>
            <a:ln w="25400" cap="flat" cmpd="sng" algn="ctr">
              <a:solidFill>
                <a:srgbClr val="FFFFFF">
                  <a:hueOff val="0"/>
                  <a:satOff val="0"/>
                  <a:lumOff val="0"/>
                  <a:alphaOff val="0"/>
                </a:srgbClr>
              </a:solidFill>
              <a:prstDash val="solid"/>
            </a:ln>
            <a:effectLst/>
          </p:spPr>
          <p:txBody>
            <a:bodyPr spcFirstLastPara="0" vert="horz" wrap="square" lIns="90571" tIns="90571" rIns="90571" bIns="90571"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GB" sz="400" b="0" i="0" u="none" strike="noStrike" kern="0" cap="none" spc="0" normalizeH="0" baseline="0" noProof="0">
                  <a:ln>
                    <a:noFill/>
                  </a:ln>
                  <a:solidFill>
                    <a:srgbClr val="FFFFFF"/>
                  </a:solidFill>
                  <a:effectLst/>
                  <a:uLnTx/>
                  <a:uFillTx/>
                  <a:latin typeface="Franklin Gothic Book" panose="020B0503020102020204"/>
                  <a:ea typeface="+mn-ea"/>
                  <a:cs typeface="+mn-cs"/>
                </a:rPr>
                <a:t>Cancer</a:t>
              </a:r>
            </a:p>
          </p:txBody>
        </p:sp>
        <p:sp>
          <p:nvSpPr>
            <p:cNvPr id="74" name="Shape 73">
              <a:extLst>
                <a:ext uri="{FF2B5EF4-FFF2-40B4-BE49-F238E27FC236}">
                  <a16:creationId xmlns:a16="http://schemas.microsoft.com/office/drawing/2014/main" id="{8F7668DF-E04E-4ECB-59B9-DABF9F70249A}"/>
                </a:ext>
              </a:extLst>
            </p:cNvPr>
            <p:cNvSpPr/>
            <p:nvPr/>
          </p:nvSpPr>
          <p:spPr>
            <a:xfrm>
              <a:off x="4077623" y="596969"/>
              <a:ext cx="1708245" cy="1366596"/>
            </a:xfrm>
            <a:prstGeom prst="funnel">
              <a:avLst/>
            </a:prstGeom>
            <a:solidFill>
              <a:srgbClr val="FFFFFF">
                <a:alpha val="40000"/>
                <a:hueOff val="0"/>
                <a:satOff val="0"/>
                <a:lumOff val="0"/>
                <a:alphaOff val="0"/>
              </a:srgbClr>
            </a:solidFill>
            <a:ln w="9525" cap="flat" cmpd="sng" algn="ctr">
              <a:solidFill>
                <a:srgbClr val="5C2684">
                  <a:hueOff val="0"/>
                  <a:satOff val="0"/>
                  <a:lumOff val="0"/>
                  <a:alphaOff val="0"/>
                  <a:shade val="95000"/>
                  <a:satMod val="10500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grpSp>
      <p:pic>
        <p:nvPicPr>
          <p:cNvPr id="75" name="Graphic 74" descr="Influencer with solid fill">
            <a:extLst>
              <a:ext uri="{FF2B5EF4-FFF2-40B4-BE49-F238E27FC236}">
                <a16:creationId xmlns:a16="http://schemas.microsoft.com/office/drawing/2014/main" id="{E953CEF8-E8D2-4212-0660-3CE25BE94A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210" y="1296300"/>
            <a:ext cx="716479" cy="716479"/>
          </a:xfrm>
          <a:prstGeom prst="rect">
            <a:avLst/>
          </a:prstGeom>
        </p:spPr>
      </p:pic>
      <p:sp>
        <p:nvSpPr>
          <p:cNvPr id="76" name="Arrow: Down 75">
            <a:extLst>
              <a:ext uri="{FF2B5EF4-FFF2-40B4-BE49-F238E27FC236}">
                <a16:creationId xmlns:a16="http://schemas.microsoft.com/office/drawing/2014/main" id="{83014118-4DD6-8BEA-3617-90D5160A7028}"/>
              </a:ext>
            </a:extLst>
          </p:cNvPr>
          <p:cNvSpPr/>
          <p:nvPr/>
        </p:nvSpPr>
        <p:spPr>
          <a:xfrm rot="16200000">
            <a:off x="4257422" y="1577608"/>
            <a:ext cx="239016" cy="152971"/>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77" name="Arrow: Down 76">
            <a:extLst>
              <a:ext uri="{FF2B5EF4-FFF2-40B4-BE49-F238E27FC236}">
                <a16:creationId xmlns:a16="http://schemas.microsoft.com/office/drawing/2014/main" id="{8449AFA6-3469-380F-327F-B2FAEED7AAFA}"/>
              </a:ext>
            </a:extLst>
          </p:cNvPr>
          <p:cNvSpPr/>
          <p:nvPr/>
        </p:nvSpPr>
        <p:spPr>
          <a:xfrm rot="16200000">
            <a:off x="5188759" y="1577608"/>
            <a:ext cx="239016" cy="152971"/>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78" name="Arrow: Down 77">
            <a:extLst>
              <a:ext uri="{FF2B5EF4-FFF2-40B4-BE49-F238E27FC236}">
                <a16:creationId xmlns:a16="http://schemas.microsoft.com/office/drawing/2014/main" id="{ADAEC705-63AD-768C-26F5-7048FEA21189}"/>
              </a:ext>
            </a:extLst>
          </p:cNvPr>
          <p:cNvSpPr/>
          <p:nvPr/>
        </p:nvSpPr>
        <p:spPr>
          <a:xfrm rot="16200000">
            <a:off x="6480535" y="1577608"/>
            <a:ext cx="239016" cy="152971"/>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pic>
        <p:nvPicPr>
          <p:cNvPr id="79" name="Graphic 78" descr="Mental Health with solid fill">
            <a:extLst>
              <a:ext uri="{FF2B5EF4-FFF2-40B4-BE49-F238E27FC236}">
                <a16:creationId xmlns:a16="http://schemas.microsoft.com/office/drawing/2014/main" id="{CBEE4BA7-133F-BDEB-144D-6669B2FDAD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6346" y="1322440"/>
            <a:ext cx="664198" cy="664198"/>
          </a:xfrm>
          <a:prstGeom prst="rect">
            <a:avLst/>
          </a:prstGeom>
        </p:spPr>
      </p:pic>
      <p:grpSp>
        <p:nvGrpSpPr>
          <p:cNvPr id="80" name="Group 79">
            <a:extLst>
              <a:ext uri="{FF2B5EF4-FFF2-40B4-BE49-F238E27FC236}">
                <a16:creationId xmlns:a16="http://schemas.microsoft.com/office/drawing/2014/main" id="{B6315C3E-1EEA-9DCD-C2A9-9E33092DD4D0}"/>
              </a:ext>
            </a:extLst>
          </p:cNvPr>
          <p:cNvGrpSpPr/>
          <p:nvPr/>
        </p:nvGrpSpPr>
        <p:grpSpPr>
          <a:xfrm>
            <a:off x="9986694" y="1300826"/>
            <a:ext cx="585377" cy="707426"/>
            <a:chOff x="9327393" y="2303893"/>
            <a:chExt cx="585377" cy="707426"/>
          </a:xfrm>
        </p:grpSpPr>
        <p:pic>
          <p:nvPicPr>
            <p:cNvPr id="81" name="Graphic 80" descr="Normal Distribution with solid fill">
              <a:extLst>
                <a:ext uri="{FF2B5EF4-FFF2-40B4-BE49-F238E27FC236}">
                  <a16:creationId xmlns:a16="http://schemas.microsoft.com/office/drawing/2014/main" id="{831E5700-CAA7-F152-DC99-781934FD94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7393" y="2714684"/>
              <a:ext cx="296635" cy="296635"/>
            </a:xfrm>
            <a:prstGeom prst="rect">
              <a:avLst/>
            </a:prstGeom>
          </p:spPr>
        </p:pic>
        <p:pic>
          <p:nvPicPr>
            <p:cNvPr id="82" name="Graphic 81" descr="Scatterplot with solid fill">
              <a:extLst>
                <a:ext uri="{FF2B5EF4-FFF2-40B4-BE49-F238E27FC236}">
                  <a16:creationId xmlns:a16="http://schemas.microsoft.com/office/drawing/2014/main" id="{668B012A-3D1D-DD6C-4BD1-4AE90129A7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57586" y="2745989"/>
              <a:ext cx="255184" cy="255184"/>
            </a:xfrm>
            <a:prstGeom prst="rect">
              <a:avLst/>
            </a:prstGeom>
          </p:spPr>
        </p:pic>
        <p:pic>
          <p:nvPicPr>
            <p:cNvPr id="83" name="Graphic 82" descr="Topography Map with solid fill">
              <a:extLst>
                <a:ext uri="{FF2B5EF4-FFF2-40B4-BE49-F238E27FC236}">
                  <a16:creationId xmlns:a16="http://schemas.microsoft.com/office/drawing/2014/main" id="{0436E74D-A5A8-029D-5520-3692AF5772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01261" y="2303893"/>
              <a:ext cx="455074" cy="455074"/>
            </a:xfrm>
            <a:prstGeom prst="rect">
              <a:avLst/>
            </a:prstGeom>
          </p:spPr>
        </p:pic>
      </p:grpSp>
      <p:grpSp>
        <p:nvGrpSpPr>
          <p:cNvPr id="84" name="Group 83">
            <a:extLst>
              <a:ext uri="{FF2B5EF4-FFF2-40B4-BE49-F238E27FC236}">
                <a16:creationId xmlns:a16="http://schemas.microsoft.com/office/drawing/2014/main" id="{8A5C4F9B-6CBF-3296-94F7-A762371B3F6C}"/>
              </a:ext>
            </a:extLst>
          </p:cNvPr>
          <p:cNvGrpSpPr/>
          <p:nvPr/>
        </p:nvGrpSpPr>
        <p:grpSpPr>
          <a:xfrm>
            <a:off x="7702396" y="1306563"/>
            <a:ext cx="791959" cy="695953"/>
            <a:chOff x="6651902" y="2245846"/>
            <a:chExt cx="791959" cy="695953"/>
          </a:xfrm>
        </p:grpSpPr>
        <p:pic>
          <p:nvPicPr>
            <p:cNvPr id="85" name="Graphic 84" descr="Playbook with solid fill">
              <a:extLst>
                <a:ext uri="{FF2B5EF4-FFF2-40B4-BE49-F238E27FC236}">
                  <a16:creationId xmlns:a16="http://schemas.microsoft.com/office/drawing/2014/main" id="{03B5FEAA-BAAF-0E1D-9386-0A426275010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36696" y="2434634"/>
              <a:ext cx="507165" cy="507165"/>
            </a:xfrm>
            <a:prstGeom prst="rect">
              <a:avLst/>
            </a:prstGeom>
          </p:spPr>
        </p:pic>
        <p:pic>
          <p:nvPicPr>
            <p:cNvPr id="86" name="Graphic 85" descr="Checklist with solid fill">
              <a:extLst>
                <a:ext uri="{FF2B5EF4-FFF2-40B4-BE49-F238E27FC236}">
                  <a16:creationId xmlns:a16="http://schemas.microsoft.com/office/drawing/2014/main" id="{C6149868-9563-7257-3B69-31B96512A0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51902" y="2245846"/>
              <a:ext cx="410090" cy="410090"/>
            </a:xfrm>
            <a:prstGeom prst="rect">
              <a:avLst/>
            </a:prstGeom>
          </p:spPr>
        </p:pic>
      </p:grpSp>
      <p:grpSp>
        <p:nvGrpSpPr>
          <p:cNvPr id="87" name="Group 86">
            <a:extLst>
              <a:ext uri="{FF2B5EF4-FFF2-40B4-BE49-F238E27FC236}">
                <a16:creationId xmlns:a16="http://schemas.microsoft.com/office/drawing/2014/main" id="{17F3B667-5845-DD9A-210A-8B007BDA37E0}"/>
              </a:ext>
            </a:extLst>
          </p:cNvPr>
          <p:cNvGrpSpPr/>
          <p:nvPr/>
        </p:nvGrpSpPr>
        <p:grpSpPr>
          <a:xfrm>
            <a:off x="11010483" y="1169508"/>
            <a:ext cx="716479" cy="970062"/>
            <a:chOff x="10611994" y="2170215"/>
            <a:chExt cx="716479" cy="970062"/>
          </a:xfrm>
        </p:grpSpPr>
        <p:pic>
          <p:nvPicPr>
            <p:cNvPr id="88" name="Graphic 87" descr="Heart with pulse with solid fill">
              <a:extLst>
                <a:ext uri="{FF2B5EF4-FFF2-40B4-BE49-F238E27FC236}">
                  <a16:creationId xmlns:a16="http://schemas.microsoft.com/office/drawing/2014/main" id="{04D5942E-CBA0-D7BA-62F6-69C42440F22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811769" y="2633112"/>
              <a:ext cx="507165" cy="507165"/>
            </a:xfrm>
            <a:prstGeom prst="rect">
              <a:avLst/>
            </a:prstGeom>
          </p:spPr>
        </p:pic>
        <p:pic>
          <p:nvPicPr>
            <p:cNvPr id="89" name="Graphic 88" descr="Business Growth with solid fill">
              <a:extLst>
                <a:ext uri="{FF2B5EF4-FFF2-40B4-BE49-F238E27FC236}">
                  <a16:creationId xmlns:a16="http://schemas.microsoft.com/office/drawing/2014/main" id="{D8D1CA28-628B-CBB7-322F-A45E4D0B3A8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611994" y="2170215"/>
              <a:ext cx="716479" cy="716479"/>
            </a:xfrm>
            <a:prstGeom prst="rect">
              <a:avLst/>
            </a:prstGeom>
          </p:spPr>
        </p:pic>
      </p:grpSp>
      <p:pic>
        <p:nvPicPr>
          <p:cNvPr id="90" name="Graphic 89" descr="Group brainstorm with solid fill">
            <a:extLst>
              <a:ext uri="{FF2B5EF4-FFF2-40B4-BE49-F238E27FC236}">
                <a16:creationId xmlns:a16="http://schemas.microsoft.com/office/drawing/2014/main" id="{0BA0E01B-455A-BE65-4B1C-8904FA84237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30195" y="1296300"/>
            <a:ext cx="716479" cy="716479"/>
          </a:xfrm>
          <a:prstGeom prst="rect">
            <a:avLst/>
          </a:prstGeom>
        </p:spPr>
      </p:pic>
      <p:pic>
        <p:nvPicPr>
          <p:cNvPr id="91" name="Graphic 90" descr="Traffic light with solid fill">
            <a:extLst>
              <a:ext uri="{FF2B5EF4-FFF2-40B4-BE49-F238E27FC236}">
                <a16:creationId xmlns:a16="http://schemas.microsoft.com/office/drawing/2014/main" id="{92378F9C-1DE4-F4F6-A053-76D8D1F0CA7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470194" y="1296300"/>
            <a:ext cx="716479" cy="716479"/>
          </a:xfrm>
          <a:prstGeom prst="rect">
            <a:avLst/>
          </a:prstGeom>
        </p:spPr>
      </p:pic>
      <p:sp>
        <p:nvSpPr>
          <p:cNvPr id="92" name="Arrow: Down 91">
            <a:extLst>
              <a:ext uri="{FF2B5EF4-FFF2-40B4-BE49-F238E27FC236}">
                <a16:creationId xmlns:a16="http://schemas.microsoft.com/office/drawing/2014/main" id="{B04938A9-68B8-AC63-49FD-B079C82AA802}"/>
              </a:ext>
            </a:extLst>
          </p:cNvPr>
          <p:cNvSpPr/>
          <p:nvPr/>
        </p:nvSpPr>
        <p:spPr>
          <a:xfrm rot="16200000">
            <a:off x="7401751" y="1577608"/>
            <a:ext cx="239016" cy="152971"/>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93" name="Arrow: Down 92">
            <a:extLst>
              <a:ext uri="{FF2B5EF4-FFF2-40B4-BE49-F238E27FC236}">
                <a16:creationId xmlns:a16="http://schemas.microsoft.com/office/drawing/2014/main" id="{5F111E77-5128-10FD-140F-6A8503FB1B8C}"/>
              </a:ext>
            </a:extLst>
          </p:cNvPr>
          <p:cNvSpPr/>
          <p:nvPr/>
        </p:nvSpPr>
        <p:spPr>
          <a:xfrm rot="16200000">
            <a:off x="8578559" y="1577608"/>
            <a:ext cx="239016" cy="152971"/>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94" name="Arrow: Down 93">
            <a:extLst>
              <a:ext uri="{FF2B5EF4-FFF2-40B4-BE49-F238E27FC236}">
                <a16:creationId xmlns:a16="http://schemas.microsoft.com/office/drawing/2014/main" id="{A7FA305B-2C54-BCBA-98F3-6F733A9A8DC8}"/>
              </a:ext>
            </a:extLst>
          </p:cNvPr>
          <p:cNvSpPr/>
          <p:nvPr/>
        </p:nvSpPr>
        <p:spPr>
          <a:xfrm rot="16200000">
            <a:off x="9642882" y="1577608"/>
            <a:ext cx="239016" cy="152971"/>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95" name="Arrow: Down 94">
            <a:extLst>
              <a:ext uri="{FF2B5EF4-FFF2-40B4-BE49-F238E27FC236}">
                <a16:creationId xmlns:a16="http://schemas.microsoft.com/office/drawing/2014/main" id="{8905CCA0-8308-435F-F9FC-2F5691BEFFCC}"/>
              </a:ext>
            </a:extLst>
          </p:cNvPr>
          <p:cNvSpPr/>
          <p:nvPr/>
        </p:nvSpPr>
        <p:spPr>
          <a:xfrm rot="16200000">
            <a:off x="10730728" y="1577608"/>
            <a:ext cx="239016" cy="152971"/>
          </a:xfrm>
          <a:prstGeom prst="downArrow">
            <a:avLst/>
          </a:prstGeom>
          <a:solidFill>
            <a:srgbClr val="5C2684">
              <a:tint val="60000"/>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7C4D22C8-1D90-C520-3D7D-418A38F36EAF}"/>
              </a:ext>
            </a:extLst>
          </p:cNvPr>
          <p:cNvSpPr>
            <a:spLocks noGrp="1"/>
          </p:cNvSpPr>
          <p:nvPr>
            <p:ph type="title"/>
          </p:nvPr>
        </p:nvSpPr>
        <p:spPr>
          <a:xfrm>
            <a:off x="528711" y="327443"/>
            <a:ext cx="10515600" cy="1010416"/>
          </a:xfrm>
        </p:spPr>
        <p:txBody>
          <a:bodyPr>
            <a:normAutofit/>
          </a:bodyPr>
          <a:lstStyle/>
          <a:p>
            <a:r>
              <a:rPr lang="en-GB" sz="4000" b="1" dirty="0">
                <a:solidFill>
                  <a:srgbClr val="002060"/>
                </a:solidFill>
                <a:latin typeface="Helvetica" panose="020B0604020202020204" pitchFamily="34" charset="0"/>
                <a:cs typeface="Helvetica" panose="020B0604020202020204" pitchFamily="34" charset="0"/>
              </a:rPr>
              <a:t>Data into Action Delivery</a:t>
            </a:r>
          </a:p>
        </p:txBody>
      </p:sp>
      <p:sp>
        <p:nvSpPr>
          <p:cNvPr id="3" name="Content Placeholder 2">
            <a:extLst>
              <a:ext uri="{FF2B5EF4-FFF2-40B4-BE49-F238E27FC236}">
                <a16:creationId xmlns:a16="http://schemas.microsoft.com/office/drawing/2014/main" id="{E2F12701-8DF5-D6B3-98EA-96D8A4AFFD9D}"/>
              </a:ext>
            </a:extLst>
          </p:cNvPr>
          <p:cNvSpPr>
            <a:spLocks noGrp="1"/>
          </p:cNvSpPr>
          <p:nvPr>
            <p:ph idx="1"/>
          </p:nvPr>
        </p:nvSpPr>
        <p:spPr>
          <a:xfrm>
            <a:off x="691710" y="5426025"/>
            <a:ext cx="11017539" cy="1244503"/>
          </a:xfrm>
        </p:spPr>
        <p:txBody>
          <a:bodyPr>
            <a:normAutofit/>
          </a:bodyPr>
          <a:lstStyle/>
          <a:p>
            <a:pPr marL="0" indent="0">
              <a:lnSpc>
                <a:spcPct val="120000"/>
              </a:lnSpc>
              <a:spcBef>
                <a:spcPts val="0"/>
              </a:spcBef>
              <a:buNone/>
            </a:pPr>
            <a:r>
              <a:rPr lang="en-GB" sz="1400" dirty="0">
                <a:latin typeface="Arial" panose="020B0604020202020204" pitchFamily="34" charset="0"/>
                <a:cs typeface="Arial" panose="020B0604020202020204" pitchFamily="34" charset="0"/>
              </a:rPr>
              <a:t>Agile prioritisation reflecting dynamic system needs:</a:t>
            </a:r>
          </a:p>
          <a:p>
            <a:pPr marL="914400" lvl="1" indent="-457200">
              <a:lnSpc>
                <a:spcPct val="120000"/>
              </a:lnSpc>
              <a:spcBef>
                <a:spcPts val="0"/>
              </a:spcBef>
              <a:buFont typeface="+mj-lt"/>
              <a:buAutoNum type="arabicPeriod"/>
            </a:pPr>
            <a:r>
              <a:rPr lang="en-GB" sz="1200" dirty="0">
                <a:latin typeface="Arial" panose="020B0604020202020204" pitchFamily="34" charset="0"/>
                <a:cs typeface="Arial" panose="020B0604020202020204" pitchFamily="34" charset="0"/>
              </a:rPr>
              <a:t>Project will likely have significant </a:t>
            </a:r>
            <a:r>
              <a:rPr lang="en-GB" sz="1200" b="1" dirty="0">
                <a:latin typeface="Arial" panose="020B0604020202020204" pitchFamily="34" charset="0"/>
                <a:cs typeface="Arial" panose="020B0604020202020204" pitchFamily="34" charset="0"/>
              </a:rPr>
              <a:t>impact</a:t>
            </a:r>
            <a:r>
              <a:rPr lang="en-GB" sz="1200" dirty="0">
                <a:latin typeface="Arial" panose="020B0604020202020204" pitchFamily="34" charset="0"/>
                <a:cs typeface="Arial" panose="020B0604020202020204" pitchFamily="34" charset="0"/>
              </a:rPr>
              <a:t> across Cheshire &amp; Merseyside in terms of care quality/value, population health or social/economic impact</a:t>
            </a:r>
          </a:p>
          <a:p>
            <a:pPr marL="914400" lvl="1" indent="-457200">
              <a:lnSpc>
                <a:spcPct val="120000"/>
              </a:lnSpc>
              <a:spcBef>
                <a:spcPts val="0"/>
              </a:spcBef>
              <a:buFont typeface="+mj-lt"/>
              <a:buAutoNum type="arabicPeriod"/>
            </a:pPr>
            <a:r>
              <a:rPr lang="en-GB" sz="1200" dirty="0">
                <a:latin typeface="Arial" panose="020B0604020202020204" pitchFamily="34" charset="0"/>
                <a:cs typeface="Arial" panose="020B0604020202020204" pitchFamily="34" charset="0"/>
              </a:rPr>
              <a:t>Project is </a:t>
            </a:r>
            <a:r>
              <a:rPr lang="en-GB" sz="1200" b="1" dirty="0">
                <a:latin typeface="Arial" panose="020B0604020202020204" pitchFamily="34" charset="0"/>
                <a:cs typeface="Arial" panose="020B0604020202020204" pitchFamily="34" charset="0"/>
              </a:rPr>
              <a:t>funded</a:t>
            </a:r>
          </a:p>
          <a:p>
            <a:pPr marL="914400" lvl="1" indent="-457200">
              <a:lnSpc>
                <a:spcPct val="120000"/>
              </a:lnSpc>
              <a:spcBef>
                <a:spcPts val="0"/>
              </a:spcBef>
              <a:buFont typeface="+mj-lt"/>
              <a:buAutoNum type="arabicPeriod"/>
            </a:pPr>
            <a:r>
              <a:rPr lang="en-GB" sz="1200" dirty="0">
                <a:latin typeface="Arial" panose="020B0604020202020204" pitchFamily="34" charset="0"/>
                <a:cs typeface="Arial" panose="020B0604020202020204" pitchFamily="34" charset="0"/>
              </a:rPr>
              <a:t>Project is driven by a </a:t>
            </a:r>
            <a:r>
              <a:rPr lang="en-GB" sz="1200" b="1" dirty="0">
                <a:latin typeface="Arial" panose="020B0604020202020204" pitchFamily="34" charset="0"/>
                <a:cs typeface="Arial" panose="020B0604020202020204" pitchFamily="34" charset="0"/>
              </a:rPr>
              <a:t>national directive</a:t>
            </a:r>
          </a:p>
          <a:p>
            <a:pPr marL="914400" lvl="1" indent="-457200">
              <a:lnSpc>
                <a:spcPct val="120000"/>
              </a:lnSpc>
              <a:spcBef>
                <a:spcPts val="0"/>
              </a:spcBef>
              <a:buFont typeface="+mj-lt"/>
              <a:buAutoNum type="arabicPeriod"/>
            </a:pPr>
            <a:r>
              <a:rPr lang="en-GB" sz="1200" dirty="0">
                <a:latin typeface="Arial" panose="020B0604020202020204" pitchFamily="34" charset="0"/>
                <a:cs typeface="Arial" panose="020B0604020202020204" pitchFamily="34" charset="0"/>
              </a:rPr>
              <a:t>Project is can be delivered quickly without major support from ICB staff – ‘</a:t>
            </a:r>
            <a:r>
              <a:rPr lang="en-GB" sz="1200" b="1" dirty="0">
                <a:latin typeface="Arial" panose="020B0604020202020204" pitchFamily="34" charset="0"/>
                <a:cs typeface="Arial" panose="020B0604020202020204" pitchFamily="34" charset="0"/>
              </a:rPr>
              <a:t>quick win</a:t>
            </a:r>
            <a:r>
              <a:rPr lang="en-GB" sz="1200" dirty="0">
                <a:latin typeface="Arial" panose="020B0604020202020204" pitchFamily="34" charset="0"/>
                <a:cs typeface="Arial" panose="020B0604020202020204" pitchFamily="34" charset="0"/>
              </a:rPr>
              <a:t>’</a:t>
            </a:r>
          </a:p>
          <a:p>
            <a:pPr>
              <a:lnSpc>
                <a:spcPct val="120000"/>
              </a:lnSpc>
              <a:spcBef>
                <a:spcPts val="0"/>
              </a:spcBef>
            </a:pPr>
            <a:endParaRPr lang="en-GB" sz="1400" b="1" dirty="0">
              <a:latin typeface="Arial" panose="020B0604020202020204" pitchFamily="34" charset="0"/>
              <a:cs typeface="Arial" panose="020B0604020202020204" pitchFamily="34" charset="0"/>
            </a:endParaRPr>
          </a:p>
        </p:txBody>
      </p:sp>
      <p:pic>
        <p:nvPicPr>
          <p:cNvPr id="4" name="Picture 3" descr="A logo with purple and blue text&#10;&#10;Description automatically generated">
            <a:extLst>
              <a:ext uri="{FF2B5EF4-FFF2-40B4-BE49-F238E27FC236}">
                <a16:creationId xmlns:a16="http://schemas.microsoft.com/office/drawing/2014/main" id="{44D3B6EB-C989-254D-7A1A-3D11E4397E0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44601" y="106678"/>
            <a:ext cx="2137982" cy="833011"/>
          </a:xfrm>
          <a:prstGeom prst="rect">
            <a:avLst/>
          </a:prstGeom>
        </p:spPr>
      </p:pic>
      <p:pic>
        <p:nvPicPr>
          <p:cNvPr id="5" name="Picture 4" descr="A blue and white sign with white letters&#10;&#10;Description automatically generated">
            <a:extLst>
              <a:ext uri="{FF2B5EF4-FFF2-40B4-BE49-F238E27FC236}">
                <a16:creationId xmlns:a16="http://schemas.microsoft.com/office/drawing/2014/main" id="{DEE6E7E4-DF3B-E448-F4A2-DD3EE5785F7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624065" y="247451"/>
            <a:ext cx="1343160" cy="543151"/>
          </a:xfrm>
          <a:prstGeom prst="rect">
            <a:avLst/>
          </a:prstGeom>
        </p:spPr>
      </p:pic>
    </p:spTree>
    <p:extLst>
      <p:ext uri="{BB962C8B-B14F-4D97-AF65-F5344CB8AC3E}">
        <p14:creationId xmlns:p14="http://schemas.microsoft.com/office/powerpoint/2010/main" val="4013675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22C8-1D90-C520-3D7D-418A38F36EAF}"/>
              </a:ext>
            </a:extLst>
          </p:cNvPr>
          <p:cNvSpPr>
            <a:spLocks noGrp="1"/>
          </p:cNvSpPr>
          <p:nvPr>
            <p:ph type="title"/>
          </p:nvPr>
        </p:nvSpPr>
        <p:spPr>
          <a:xfrm>
            <a:off x="284164" y="100238"/>
            <a:ext cx="10515600" cy="958708"/>
          </a:xfrm>
        </p:spPr>
        <p:txBody>
          <a:bodyPr>
            <a:normAutofit/>
          </a:bodyPr>
          <a:lstStyle/>
          <a:p>
            <a:r>
              <a:rPr lang="en-GB" sz="4000" b="1" dirty="0">
                <a:solidFill>
                  <a:srgbClr val="002060"/>
                </a:solidFill>
                <a:latin typeface="Helvetica" panose="020B0604020202020204" pitchFamily="34" charset="0"/>
                <a:cs typeface="Helvetica" panose="020B0604020202020204" pitchFamily="34" charset="0"/>
              </a:rPr>
              <a:t>CHIL Governance with NHS</a:t>
            </a:r>
          </a:p>
        </p:txBody>
      </p:sp>
      <p:sp>
        <p:nvSpPr>
          <p:cNvPr id="8" name="Rectangle 7">
            <a:extLst>
              <a:ext uri="{FF2B5EF4-FFF2-40B4-BE49-F238E27FC236}">
                <a16:creationId xmlns:a16="http://schemas.microsoft.com/office/drawing/2014/main" id="{10310EFA-5B4A-F11F-EA76-FDC27FDAC4F3}"/>
              </a:ext>
            </a:extLst>
          </p:cNvPr>
          <p:cNvSpPr/>
          <p:nvPr/>
        </p:nvSpPr>
        <p:spPr>
          <a:xfrm>
            <a:off x="383416" y="1528315"/>
            <a:ext cx="21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University</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Leadership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(monthly)</a:t>
            </a:r>
          </a:p>
        </p:txBody>
      </p:sp>
      <p:sp>
        <p:nvSpPr>
          <p:cNvPr id="10" name="Rectangle 9">
            <a:extLst>
              <a:ext uri="{FF2B5EF4-FFF2-40B4-BE49-F238E27FC236}">
                <a16:creationId xmlns:a16="http://schemas.microsoft.com/office/drawing/2014/main" id="{04A70FA7-A254-6D02-4FDD-DC8C3B32908A}"/>
              </a:ext>
            </a:extLst>
          </p:cNvPr>
          <p:cNvSpPr/>
          <p:nvPr/>
        </p:nvSpPr>
        <p:spPr>
          <a:xfrm>
            <a:off x="383416" y="3835133"/>
            <a:ext cx="21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Centre</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Leadership</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(weekly)</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AC14EFF-2EC1-EFAF-FABB-FD6A2646546B}"/>
              </a:ext>
            </a:extLst>
          </p:cNvPr>
          <p:cNvSpPr/>
          <p:nvPr/>
        </p:nvSpPr>
        <p:spPr>
          <a:xfrm>
            <a:off x="3106813" y="3832514"/>
            <a:ext cx="21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ata </a:t>
            </a: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ction </a:t>
            </a: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esearch </a:t>
            </a: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a:t>
            </a: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eam</a:t>
            </a:r>
            <a:b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(DART: weekly)</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B639F15-1D58-7652-150E-B8CB60CDCBC2}"/>
              </a:ext>
            </a:extLst>
          </p:cNvPr>
          <p:cNvSpPr/>
          <p:nvPr/>
        </p:nvSpPr>
        <p:spPr>
          <a:xfrm>
            <a:off x="3106813" y="4832015"/>
            <a:ext cx="21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 &amp; Training</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(fortnightly)</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9B95516-06FC-7638-6FE6-5E2D0D80968E}"/>
              </a:ext>
            </a:extLst>
          </p:cNvPr>
          <p:cNvSpPr/>
          <p:nvPr/>
        </p:nvSpPr>
        <p:spPr>
          <a:xfrm>
            <a:off x="9584067" y="1519574"/>
            <a:ext cx="2160000" cy="720000"/>
          </a:xfrm>
          <a:prstGeom prst="rect">
            <a:avLst/>
          </a:prstGeom>
          <a:solidFill>
            <a:srgbClr val="1C5DAF"/>
          </a:solidFill>
          <a:ln>
            <a:solidFill>
              <a:srgbClr val="1C5D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NHS Integrated Care Board Leadership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(bimonthly)</a:t>
            </a:r>
          </a:p>
        </p:txBody>
      </p:sp>
      <p:sp>
        <p:nvSpPr>
          <p:cNvPr id="14" name="Rectangle 13">
            <a:extLst>
              <a:ext uri="{FF2B5EF4-FFF2-40B4-BE49-F238E27FC236}">
                <a16:creationId xmlns:a16="http://schemas.microsoft.com/office/drawing/2014/main" id="{5E5F492A-94FD-D525-80E1-AE77A1B95008}"/>
              </a:ext>
            </a:extLst>
          </p:cNvPr>
          <p:cNvSpPr/>
          <p:nvPr/>
        </p:nvSpPr>
        <p:spPr>
          <a:xfrm>
            <a:off x="9182026" y="3267947"/>
            <a:ext cx="2160000" cy="720000"/>
          </a:xfrm>
          <a:prstGeom prst="rect">
            <a:avLst/>
          </a:prstGeom>
          <a:solidFill>
            <a:srgbClr val="1C5DAF"/>
          </a:solidFill>
          <a:ln>
            <a:solidFill>
              <a:srgbClr val="1C5D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into Action Programme 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(bimonthly)</a:t>
            </a:r>
          </a:p>
        </p:txBody>
      </p:sp>
      <p:sp>
        <p:nvSpPr>
          <p:cNvPr id="15" name="Rectangle 14">
            <a:extLst>
              <a:ext uri="{FF2B5EF4-FFF2-40B4-BE49-F238E27FC236}">
                <a16:creationId xmlns:a16="http://schemas.microsoft.com/office/drawing/2014/main" id="{CE901771-39C8-A1B0-DD5E-23C43AA1D0D6}"/>
              </a:ext>
            </a:extLst>
          </p:cNvPr>
          <p:cNvSpPr/>
          <p:nvPr/>
        </p:nvSpPr>
        <p:spPr>
          <a:xfrm>
            <a:off x="6515020" y="1819801"/>
            <a:ext cx="2160000" cy="720000"/>
          </a:xfrm>
          <a:prstGeom prst="rect">
            <a:avLst/>
          </a:prstGeom>
          <a:solidFill>
            <a:srgbClr val="1C5DAF"/>
          </a:solidFill>
          <a:ln>
            <a:solidFill>
              <a:srgbClr val="1C5D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into Action 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(monthly)</a:t>
            </a:r>
          </a:p>
        </p:txBody>
      </p:sp>
      <p:sp>
        <p:nvSpPr>
          <p:cNvPr id="16" name="Rectangle 15">
            <a:extLst>
              <a:ext uri="{FF2B5EF4-FFF2-40B4-BE49-F238E27FC236}">
                <a16:creationId xmlns:a16="http://schemas.microsoft.com/office/drawing/2014/main" id="{66FAAB33-4794-DB55-7EF4-3919E138FD46}"/>
              </a:ext>
            </a:extLst>
          </p:cNvPr>
          <p:cNvSpPr/>
          <p:nvPr/>
        </p:nvSpPr>
        <p:spPr>
          <a:xfrm>
            <a:off x="6515021" y="2822936"/>
            <a:ext cx="2160000" cy="720000"/>
          </a:xfrm>
          <a:prstGeom prst="rect">
            <a:avLst/>
          </a:prstGeom>
          <a:solidFill>
            <a:srgbClr val="1C5DAF"/>
          </a:solidFill>
          <a:ln>
            <a:solidFill>
              <a:srgbClr val="1C5D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&amp; Technology</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(including CIPHA &amp; NW SDE)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(monthly)</a:t>
            </a:r>
          </a:p>
        </p:txBody>
      </p:sp>
      <p:sp>
        <p:nvSpPr>
          <p:cNvPr id="17" name="Rectangle 16">
            <a:extLst>
              <a:ext uri="{FF2B5EF4-FFF2-40B4-BE49-F238E27FC236}">
                <a16:creationId xmlns:a16="http://schemas.microsoft.com/office/drawing/2014/main" id="{85EB70F7-B8F3-A8ED-4E79-E825B68AABB9}"/>
              </a:ext>
            </a:extLst>
          </p:cNvPr>
          <p:cNvSpPr/>
          <p:nvPr/>
        </p:nvSpPr>
        <p:spPr>
          <a:xfrm>
            <a:off x="6525537" y="4827725"/>
            <a:ext cx="2160000" cy="720000"/>
          </a:xfrm>
          <a:prstGeom prst="rect">
            <a:avLst/>
          </a:prstGeom>
          <a:solidFill>
            <a:srgbClr val="1C5DAF"/>
          </a:solidFill>
          <a:ln>
            <a:solidFill>
              <a:srgbClr val="1C5D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Population Health Mgt. Academy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(monthly in Ops meeting)</a:t>
            </a:r>
          </a:p>
        </p:txBody>
      </p:sp>
      <p:sp>
        <p:nvSpPr>
          <p:cNvPr id="18" name="Rectangle 17">
            <a:extLst>
              <a:ext uri="{FF2B5EF4-FFF2-40B4-BE49-F238E27FC236}">
                <a16:creationId xmlns:a16="http://schemas.microsoft.com/office/drawing/2014/main" id="{E46304AA-A90A-4A5A-F0DB-FB2B4EC7756B}"/>
              </a:ext>
            </a:extLst>
          </p:cNvPr>
          <p:cNvSpPr/>
          <p:nvPr/>
        </p:nvSpPr>
        <p:spPr>
          <a:xfrm>
            <a:off x="3107808" y="2827355"/>
            <a:ext cx="21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Platforms</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 &amp; Civic Data Coop</a:t>
            </a:r>
            <a:b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(fortnightly)</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164DC8F1-C55B-9BBC-8D50-A237163C974A}"/>
              </a:ext>
            </a:extLst>
          </p:cNvPr>
          <p:cNvSpPr/>
          <p:nvPr/>
        </p:nvSpPr>
        <p:spPr>
          <a:xfrm>
            <a:off x="3107809" y="1824091"/>
            <a:ext cx="21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(fortnightly)</a:t>
            </a:r>
          </a:p>
        </p:txBody>
      </p:sp>
      <p:cxnSp>
        <p:nvCxnSpPr>
          <p:cNvPr id="21" name="Straight Arrow Connector 20">
            <a:extLst>
              <a:ext uri="{FF2B5EF4-FFF2-40B4-BE49-F238E27FC236}">
                <a16:creationId xmlns:a16="http://schemas.microsoft.com/office/drawing/2014/main" id="{317E33EA-552E-10EC-BE45-39C4F331D4B8}"/>
              </a:ext>
            </a:extLst>
          </p:cNvPr>
          <p:cNvCxnSpPr>
            <a:cxnSpLocks/>
            <a:endCxn id="13" idx="2"/>
          </p:cNvCxnSpPr>
          <p:nvPr/>
        </p:nvCxnSpPr>
        <p:spPr>
          <a:xfrm flipV="1">
            <a:off x="10664067" y="2239574"/>
            <a:ext cx="0" cy="1056619"/>
          </a:xfrm>
          <a:prstGeom prst="straightConnector1">
            <a:avLst/>
          </a:prstGeom>
          <a:ln w="25400">
            <a:solidFill>
              <a:srgbClr val="1C5DAF"/>
            </a:solidFill>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6E30AB3C-857F-2881-C905-AF8A6DC24C0A}"/>
              </a:ext>
            </a:extLst>
          </p:cNvPr>
          <p:cNvCxnSpPr>
            <a:cxnSpLocks/>
          </p:cNvCxnSpPr>
          <p:nvPr/>
        </p:nvCxnSpPr>
        <p:spPr>
          <a:xfrm flipV="1">
            <a:off x="2469255" y="2248315"/>
            <a:ext cx="0" cy="1586818"/>
          </a:xfrm>
          <a:prstGeom prst="straightConnector1">
            <a:avLst/>
          </a:prstGeom>
          <a:ln w="2540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35" name="Straight Arrow Connector 34">
            <a:extLst>
              <a:ext uri="{FF2B5EF4-FFF2-40B4-BE49-F238E27FC236}">
                <a16:creationId xmlns:a16="http://schemas.microsoft.com/office/drawing/2014/main" id="{5C1CF93F-EEC1-911C-FB4A-97A48127B6D9}"/>
              </a:ext>
            </a:extLst>
          </p:cNvPr>
          <p:cNvCxnSpPr>
            <a:cxnSpLocks/>
            <a:stCxn id="11" idx="1"/>
            <a:endCxn id="10" idx="3"/>
          </p:cNvCxnSpPr>
          <p:nvPr/>
        </p:nvCxnSpPr>
        <p:spPr>
          <a:xfrm flipH="1">
            <a:off x="2543416" y="4192514"/>
            <a:ext cx="563397" cy="2619"/>
          </a:xfrm>
          <a:prstGeom prst="straightConnector1">
            <a:avLst/>
          </a:prstGeom>
          <a:ln w="2540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57" name="Straight Connector 56">
            <a:extLst>
              <a:ext uri="{FF2B5EF4-FFF2-40B4-BE49-F238E27FC236}">
                <a16:creationId xmlns:a16="http://schemas.microsoft.com/office/drawing/2014/main" id="{CC53C5A9-98BF-61E1-3EF5-FC7C730A1243}"/>
              </a:ext>
            </a:extLst>
          </p:cNvPr>
          <p:cNvCxnSpPr>
            <a:cxnSpLocks/>
          </p:cNvCxnSpPr>
          <p:nvPr/>
        </p:nvCxnSpPr>
        <p:spPr>
          <a:xfrm>
            <a:off x="5890917" y="1120038"/>
            <a:ext cx="0" cy="5735818"/>
          </a:xfrm>
          <a:prstGeom prst="line">
            <a:avLst/>
          </a:prstGeom>
          <a:ln w="25400">
            <a:solidFill>
              <a:srgbClr val="7030A0">
                <a:alpha val="53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ED961FB-05B8-AF23-887B-BF67F8ACCB0E}"/>
              </a:ext>
            </a:extLst>
          </p:cNvPr>
          <p:cNvCxnSpPr>
            <a:cxnSpLocks/>
            <a:stCxn id="19" idx="3"/>
            <a:endCxn id="15" idx="1"/>
          </p:cNvCxnSpPr>
          <p:nvPr/>
        </p:nvCxnSpPr>
        <p:spPr>
          <a:xfrm flipV="1">
            <a:off x="5267809" y="2179801"/>
            <a:ext cx="1247211" cy="4290"/>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85A38F3-6B2C-B6D4-6EDF-2E9A7225612C}"/>
              </a:ext>
            </a:extLst>
          </p:cNvPr>
          <p:cNvCxnSpPr>
            <a:cxnSpLocks/>
            <a:stCxn id="18" idx="3"/>
            <a:endCxn id="4" idx="1"/>
          </p:cNvCxnSpPr>
          <p:nvPr/>
        </p:nvCxnSpPr>
        <p:spPr>
          <a:xfrm>
            <a:off x="5267808" y="3187355"/>
            <a:ext cx="1257729" cy="1000868"/>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E47279D-15F6-629D-3006-83F322DFB507}"/>
              </a:ext>
            </a:extLst>
          </p:cNvPr>
          <p:cNvCxnSpPr>
            <a:cxnSpLocks/>
            <a:stCxn id="18" idx="3"/>
            <a:endCxn id="16" idx="1"/>
          </p:cNvCxnSpPr>
          <p:nvPr/>
        </p:nvCxnSpPr>
        <p:spPr>
          <a:xfrm flipV="1">
            <a:off x="5267808" y="3182936"/>
            <a:ext cx="1247213" cy="4419"/>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852CEED-984F-F1E6-15A4-3FC13A1AB071}"/>
              </a:ext>
            </a:extLst>
          </p:cNvPr>
          <p:cNvCxnSpPr>
            <a:cxnSpLocks/>
            <a:stCxn id="12" idx="3"/>
            <a:endCxn id="17" idx="1"/>
          </p:cNvCxnSpPr>
          <p:nvPr/>
        </p:nvCxnSpPr>
        <p:spPr>
          <a:xfrm flipV="1">
            <a:off x="5266813" y="5187725"/>
            <a:ext cx="1258724" cy="4290"/>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B96ACA76-E16C-7A6C-3089-384D7FB7C99D}"/>
              </a:ext>
            </a:extLst>
          </p:cNvPr>
          <p:cNvSpPr/>
          <p:nvPr/>
        </p:nvSpPr>
        <p:spPr>
          <a:xfrm>
            <a:off x="3106813" y="5831517"/>
            <a:ext cx="2160000" cy="720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Innovation &amp; Growth</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(fortnightly)</a:t>
            </a: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Rectangle 92">
            <a:extLst>
              <a:ext uri="{FF2B5EF4-FFF2-40B4-BE49-F238E27FC236}">
                <a16:creationId xmlns:a16="http://schemas.microsoft.com/office/drawing/2014/main" id="{B3EB174B-7AD4-C243-0DB7-D9FA91F0F392}"/>
              </a:ext>
            </a:extLst>
          </p:cNvPr>
          <p:cNvSpPr/>
          <p:nvPr/>
        </p:nvSpPr>
        <p:spPr>
          <a:xfrm>
            <a:off x="9506903" y="5821750"/>
            <a:ext cx="2160000" cy="720000"/>
          </a:xfrm>
          <a:prstGeom prst="rect">
            <a:avLst/>
          </a:prstGeom>
          <a:solidFill>
            <a:srgbClr val="1C5DAF"/>
          </a:solidFill>
          <a:ln>
            <a:solidFill>
              <a:srgbClr val="1C5D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Research/Innovation Strategy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(bimonthly)</a:t>
            </a:r>
          </a:p>
        </p:txBody>
      </p:sp>
      <p:pic>
        <p:nvPicPr>
          <p:cNvPr id="5" name="Picture 4">
            <a:extLst>
              <a:ext uri="{FF2B5EF4-FFF2-40B4-BE49-F238E27FC236}">
                <a16:creationId xmlns:a16="http://schemas.microsoft.com/office/drawing/2014/main" id="{98BA8537-3A15-413A-7633-7719455A21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74954" y="10122"/>
            <a:ext cx="2071326" cy="710005"/>
          </a:xfrm>
          <a:prstGeom prst="rect">
            <a:avLst/>
          </a:prstGeom>
        </p:spPr>
      </p:pic>
      <p:pic>
        <p:nvPicPr>
          <p:cNvPr id="105" name="Picture 2">
            <a:extLst>
              <a:ext uri="{FF2B5EF4-FFF2-40B4-BE49-F238E27FC236}">
                <a16:creationId xmlns:a16="http://schemas.microsoft.com/office/drawing/2014/main" id="{103BF29A-4760-DB9B-57F0-21DCB6E75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07" y="1134451"/>
            <a:ext cx="314317" cy="176803"/>
          </a:xfrm>
          <a:prstGeom prst="rect">
            <a:avLst/>
          </a:prstGeom>
          <a:noFill/>
          <a:extLst>
            <a:ext uri="{909E8E84-426E-40DD-AFC4-6F175D3DCCD1}">
              <a14:hiddenFill xmlns:a14="http://schemas.microsoft.com/office/drawing/2010/main">
                <a:solidFill>
                  <a:srgbClr val="FFFFFF"/>
                </a:solidFill>
              </a14:hiddenFill>
            </a:ext>
          </a:extLst>
        </p:spPr>
      </p:pic>
      <p:pic>
        <p:nvPicPr>
          <p:cNvPr id="106" name="Graphic 105">
            <a:extLst>
              <a:ext uri="{FF2B5EF4-FFF2-40B4-BE49-F238E27FC236}">
                <a16:creationId xmlns:a16="http://schemas.microsoft.com/office/drawing/2014/main" id="{09A7D343-217C-3CA7-A29C-136110DECF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4118" y="1121988"/>
            <a:ext cx="790188" cy="201728"/>
          </a:xfrm>
          <a:prstGeom prst="rect">
            <a:avLst/>
          </a:prstGeom>
        </p:spPr>
      </p:pic>
      <p:cxnSp>
        <p:nvCxnSpPr>
          <p:cNvPr id="118" name="Straight Connector 117">
            <a:extLst>
              <a:ext uri="{FF2B5EF4-FFF2-40B4-BE49-F238E27FC236}">
                <a16:creationId xmlns:a16="http://schemas.microsoft.com/office/drawing/2014/main" id="{BAD98CB5-F4E3-978E-72A1-85381215D537}"/>
              </a:ext>
            </a:extLst>
          </p:cNvPr>
          <p:cNvCxnSpPr>
            <a:cxnSpLocks/>
            <a:stCxn id="92" idx="3"/>
            <a:endCxn id="93" idx="1"/>
          </p:cNvCxnSpPr>
          <p:nvPr/>
        </p:nvCxnSpPr>
        <p:spPr>
          <a:xfrm flipV="1">
            <a:off x="5266813" y="6181750"/>
            <a:ext cx="4240090" cy="9767"/>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678C36BB-F216-B848-76BF-69CBB3C15AE2}"/>
              </a:ext>
            </a:extLst>
          </p:cNvPr>
          <p:cNvCxnSpPr>
            <a:cxnSpLocks/>
          </p:cNvCxnSpPr>
          <p:nvPr/>
        </p:nvCxnSpPr>
        <p:spPr>
          <a:xfrm flipV="1">
            <a:off x="11521725" y="2245626"/>
            <a:ext cx="10506" cy="3591943"/>
          </a:xfrm>
          <a:prstGeom prst="straightConnector1">
            <a:avLst/>
          </a:prstGeom>
          <a:ln w="25400">
            <a:solidFill>
              <a:srgbClr val="1C5DAF"/>
            </a:solidFill>
            <a:tailEnd type="triangle"/>
          </a:ln>
        </p:spPr>
        <p:style>
          <a:lnRef idx="3">
            <a:schemeClr val="accent1"/>
          </a:lnRef>
          <a:fillRef idx="0">
            <a:schemeClr val="accent1"/>
          </a:fillRef>
          <a:effectRef idx="2">
            <a:schemeClr val="accent1"/>
          </a:effectRef>
          <a:fontRef idx="minor">
            <a:schemeClr val="tx1"/>
          </a:fontRef>
        </p:style>
      </p:cxnSp>
      <p:sp>
        <p:nvSpPr>
          <p:cNvPr id="6" name="Rectangle 5">
            <a:extLst>
              <a:ext uri="{FF2B5EF4-FFF2-40B4-BE49-F238E27FC236}">
                <a16:creationId xmlns:a16="http://schemas.microsoft.com/office/drawing/2014/main" id="{E8E713A7-89C5-1029-CA50-4F28197DAB7F}"/>
              </a:ext>
            </a:extLst>
          </p:cNvPr>
          <p:cNvSpPr/>
          <p:nvPr/>
        </p:nvSpPr>
        <p:spPr>
          <a:xfrm>
            <a:off x="385179" y="2681724"/>
            <a:ext cx="1304481" cy="720000"/>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Stakeholder 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(bimonthly)</a:t>
            </a:r>
          </a:p>
        </p:txBody>
      </p:sp>
      <p:cxnSp>
        <p:nvCxnSpPr>
          <p:cNvPr id="7" name="Straight Arrow Connector 6">
            <a:extLst>
              <a:ext uri="{FF2B5EF4-FFF2-40B4-BE49-F238E27FC236}">
                <a16:creationId xmlns:a16="http://schemas.microsoft.com/office/drawing/2014/main" id="{8BF758D7-A284-625C-3C77-9618EC0EE5CC}"/>
              </a:ext>
            </a:extLst>
          </p:cNvPr>
          <p:cNvCxnSpPr>
            <a:cxnSpLocks/>
            <a:stCxn id="6" idx="3"/>
          </p:cNvCxnSpPr>
          <p:nvPr/>
        </p:nvCxnSpPr>
        <p:spPr>
          <a:xfrm>
            <a:off x="1689660" y="3041724"/>
            <a:ext cx="779594" cy="0"/>
          </a:xfrm>
          <a:prstGeom prst="straightConnector1">
            <a:avLst/>
          </a:prstGeom>
          <a:ln w="25400">
            <a:solidFill>
              <a:srgbClr val="7030A0"/>
            </a:solidFill>
            <a:tailEnd type="triangle"/>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D700A520-964F-5F09-933B-169D53201B50}"/>
              </a:ext>
            </a:extLst>
          </p:cNvPr>
          <p:cNvSpPr/>
          <p:nvPr/>
        </p:nvSpPr>
        <p:spPr>
          <a:xfrm>
            <a:off x="6525537" y="3828223"/>
            <a:ext cx="2160000" cy="720000"/>
          </a:xfrm>
          <a:prstGeom prst="rect">
            <a:avLst/>
          </a:prstGeom>
          <a:solidFill>
            <a:srgbClr val="1C5DAF"/>
          </a:solidFill>
          <a:ln>
            <a:solidFill>
              <a:srgbClr val="1C5D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 &amp; Public</a:t>
            </a:r>
            <a:b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Engage &amp; Involve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(monthly)</a:t>
            </a:r>
          </a:p>
        </p:txBody>
      </p:sp>
      <p:cxnSp>
        <p:nvCxnSpPr>
          <p:cNvPr id="39" name="Connector: Elbow 38">
            <a:extLst>
              <a:ext uri="{FF2B5EF4-FFF2-40B4-BE49-F238E27FC236}">
                <a16:creationId xmlns:a16="http://schemas.microsoft.com/office/drawing/2014/main" id="{1D56C639-26EE-01E1-8B78-7134F9188F36}"/>
              </a:ext>
            </a:extLst>
          </p:cNvPr>
          <p:cNvCxnSpPr>
            <a:cxnSpLocks/>
            <a:stCxn id="16" idx="0"/>
            <a:endCxn id="15" idx="1"/>
          </p:cNvCxnSpPr>
          <p:nvPr/>
        </p:nvCxnSpPr>
        <p:spPr>
          <a:xfrm rot="16200000" flipV="1">
            <a:off x="6733454" y="1961368"/>
            <a:ext cx="643135" cy="1080001"/>
          </a:xfrm>
          <a:prstGeom prst="bentConnector4">
            <a:avLst>
              <a:gd name="adj1" fmla="val 22012"/>
              <a:gd name="adj2" fmla="val 121167"/>
            </a:avLst>
          </a:prstGeom>
          <a:ln w="25400">
            <a:solidFill>
              <a:srgbClr val="1C5DAF"/>
            </a:solidFill>
            <a:tailEnd type="triangle"/>
          </a:ln>
        </p:spPr>
        <p:style>
          <a:lnRef idx="3">
            <a:schemeClr val="accent1"/>
          </a:lnRef>
          <a:fillRef idx="0">
            <a:schemeClr val="accent1"/>
          </a:fillRef>
          <a:effectRef idx="2">
            <a:schemeClr val="accent1"/>
          </a:effectRef>
          <a:fontRef idx="minor">
            <a:schemeClr val="tx1"/>
          </a:fontRef>
        </p:style>
      </p:cxnSp>
      <p:cxnSp>
        <p:nvCxnSpPr>
          <p:cNvPr id="40" name="Connector: Elbow 39">
            <a:extLst>
              <a:ext uri="{FF2B5EF4-FFF2-40B4-BE49-F238E27FC236}">
                <a16:creationId xmlns:a16="http://schemas.microsoft.com/office/drawing/2014/main" id="{ACAD6107-1229-D913-E8B5-4989CA461E06}"/>
              </a:ext>
            </a:extLst>
          </p:cNvPr>
          <p:cNvCxnSpPr>
            <a:cxnSpLocks/>
            <a:stCxn id="4" idx="0"/>
            <a:endCxn id="15" idx="1"/>
          </p:cNvCxnSpPr>
          <p:nvPr/>
        </p:nvCxnSpPr>
        <p:spPr>
          <a:xfrm rot="16200000" flipV="1">
            <a:off x="6236068" y="2458753"/>
            <a:ext cx="1648422" cy="1090517"/>
          </a:xfrm>
          <a:prstGeom prst="bentConnector4">
            <a:avLst>
              <a:gd name="adj1" fmla="val 8762"/>
              <a:gd name="adj2" fmla="val 120963"/>
            </a:avLst>
          </a:prstGeom>
          <a:ln w="25400">
            <a:solidFill>
              <a:srgbClr val="1C5DAF"/>
            </a:solidFill>
            <a:tailEnd type="triangle"/>
          </a:ln>
        </p:spPr>
        <p:style>
          <a:lnRef idx="3">
            <a:schemeClr val="accent1"/>
          </a:lnRef>
          <a:fillRef idx="0">
            <a:schemeClr val="accent1"/>
          </a:fillRef>
          <a:effectRef idx="2">
            <a:schemeClr val="accent1"/>
          </a:effectRef>
          <a:fontRef idx="minor">
            <a:schemeClr val="tx1"/>
          </a:fontRef>
        </p:style>
      </p:cxnSp>
      <p:cxnSp>
        <p:nvCxnSpPr>
          <p:cNvPr id="54" name="Connector: Elbow 53">
            <a:extLst>
              <a:ext uri="{FF2B5EF4-FFF2-40B4-BE49-F238E27FC236}">
                <a16:creationId xmlns:a16="http://schemas.microsoft.com/office/drawing/2014/main" id="{E38CD131-90EB-5417-C1B6-69C081EB29A0}"/>
              </a:ext>
            </a:extLst>
          </p:cNvPr>
          <p:cNvCxnSpPr>
            <a:cxnSpLocks/>
            <a:stCxn id="17" idx="0"/>
            <a:endCxn id="15" idx="1"/>
          </p:cNvCxnSpPr>
          <p:nvPr/>
        </p:nvCxnSpPr>
        <p:spPr>
          <a:xfrm rot="16200000" flipV="1">
            <a:off x="5736317" y="2958504"/>
            <a:ext cx="2647924" cy="1090517"/>
          </a:xfrm>
          <a:prstGeom prst="bentConnector4">
            <a:avLst>
              <a:gd name="adj1" fmla="val 4832"/>
              <a:gd name="adj2" fmla="val 120963"/>
            </a:avLst>
          </a:prstGeom>
          <a:ln w="25400">
            <a:solidFill>
              <a:srgbClr val="1C5DAF"/>
            </a:solidFill>
            <a:tailEnd type="triangle"/>
          </a:ln>
        </p:spPr>
        <p:style>
          <a:lnRef idx="3">
            <a:schemeClr val="accent1"/>
          </a:lnRef>
          <a:fillRef idx="0">
            <a:schemeClr val="accent1"/>
          </a:fillRef>
          <a:effectRef idx="2">
            <a:schemeClr val="accent1"/>
          </a:effectRef>
          <a:fontRef idx="minor">
            <a:schemeClr val="tx1"/>
          </a:fontRef>
        </p:style>
      </p:cxnSp>
      <p:cxnSp>
        <p:nvCxnSpPr>
          <p:cNvPr id="81" name="Straight Connector 80">
            <a:extLst>
              <a:ext uri="{FF2B5EF4-FFF2-40B4-BE49-F238E27FC236}">
                <a16:creationId xmlns:a16="http://schemas.microsoft.com/office/drawing/2014/main" id="{8212069F-E65B-43E8-A953-C7241A3C3142}"/>
              </a:ext>
            </a:extLst>
          </p:cNvPr>
          <p:cNvCxnSpPr>
            <a:cxnSpLocks/>
            <a:stCxn id="11" idx="3"/>
            <a:endCxn id="4" idx="1"/>
          </p:cNvCxnSpPr>
          <p:nvPr/>
        </p:nvCxnSpPr>
        <p:spPr>
          <a:xfrm flipV="1">
            <a:off x="5266813" y="4188223"/>
            <a:ext cx="1258724" cy="4291"/>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3312F93-CDF9-0173-47C1-6AB05FDE68D7}"/>
              </a:ext>
            </a:extLst>
          </p:cNvPr>
          <p:cNvCxnSpPr>
            <a:cxnSpLocks/>
            <a:stCxn id="11" idx="3"/>
            <a:endCxn id="16" idx="1"/>
          </p:cNvCxnSpPr>
          <p:nvPr/>
        </p:nvCxnSpPr>
        <p:spPr>
          <a:xfrm flipV="1">
            <a:off x="5266813" y="3182936"/>
            <a:ext cx="1248208" cy="1009578"/>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6CC56A8D-856B-56E9-FA15-D113AEB29DAA}"/>
              </a:ext>
            </a:extLst>
          </p:cNvPr>
          <p:cNvCxnSpPr>
            <a:cxnSpLocks/>
            <a:stCxn id="15" idx="0"/>
            <a:endCxn id="14" idx="1"/>
          </p:cNvCxnSpPr>
          <p:nvPr/>
        </p:nvCxnSpPr>
        <p:spPr>
          <a:xfrm rot="16200000" flipH="1">
            <a:off x="7484450" y="1930371"/>
            <a:ext cx="1808146" cy="1587006"/>
          </a:xfrm>
          <a:prstGeom prst="bentConnector4">
            <a:avLst>
              <a:gd name="adj1" fmla="val -12643"/>
              <a:gd name="adj2" fmla="val 84026"/>
            </a:avLst>
          </a:prstGeom>
          <a:ln w="25400">
            <a:solidFill>
              <a:srgbClr val="1C5DAF"/>
            </a:solidFill>
            <a:tailEnd type="triangle"/>
          </a:ln>
        </p:spPr>
        <p:style>
          <a:lnRef idx="3">
            <a:schemeClr val="accent1"/>
          </a:lnRef>
          <a:fillRef idx="0">
            <a:schemeClr val="accent1"/>
          </a:fillRef>
          <a:effectRef idx="2">
            <a:schemeClr val="accent1"/>
          </a:effectRef>
          <a:fontRef idx="minor">
            <a:schemeClr val="tx1"/>
          </a:fontRef>
        </p:style>
      </p:cxnSp>
      <p:cxnSp>
        <p:nvCxnSpPr>
          <p:cNvPr id="99" name="Connector: Elbow 98">
            <a:extLst>
              <a:ext uri="{FF2B5EF4-FFF2-40B4-BE49-F238E27FC236}">
                <a16:creationId xmlns:a16="http://schemas.microsoft.com/office/drawing/2014/main" id="{56AC1607-715E-9C35-BFF1-F3F9ACDFAC24}"/>
              </a:ext>
            </a:extLst>
          </p:cNvPr>
          <p:cNvCxnSpPr>
            <a:cxnSpLocks/>
            <a:stCxn id="19" idx="1"/>
            <a:endCxn id="10" idx="3"/>
          </p:cNvCxnSpPr>
          <p:nvPr/>
        </p:nvCxnSpPr>
        <p:spPr>
          <a:xfrm rot="10800000" flipV="1">
            <a:off x="2543417" y="2184091"/>
            <a:ext cx="564393" cy="2011042"/>
          </a:xfrm>
          <a:prstGeom prst="bentConnector3">
            <a:avLst>
              <a:gd name="adj1" fmla="val 50000"/>
            </a:avLst>
          </a:prstGeom>
          <a:ln w="2540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109" name="Connector: Elbow 108">
            <a:extLst>
              <a:ext uri="{FF2B5EF4-FFF2-40B4-BE49-F238E27FC236}">
                <a16:creationId xmlns:a16="http://schemas.microsoft.com/office/drawing/2014/main" id="{6150C488-8A8F-A434-0181-F9B25FED1446}"/>
              </a:ext>
            </a:extLst>
          </p:cNvPr>
          <p:cNvCxnSpPr>
            <a:cxnSpLocks/>
            <a:stCxn id="18" idx="1"/>
            <a:endCxn id="10" idx="3"/>
          </p:cNvCxnSpPr>
          <p:nvPr/>
        </p:nvCxnSpPr>
        <p:spPr>
          <a:xfrm rot="10800000" flipV="1">
            <a:off x="2543416" y="3187355"/>
            <a:ext cx="564392" cy="1007778"/>
          </a:xfrm>
          <a:prstGeom prst="bentConnector3">
            <a:avLst>
              <a:gd name="adj1" fmla="val 50000"/>
            </a:avLst>
          </a:prstGeom>
          <a:ln w="2540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112" name="Connector: Elbow 111">
            <a:extLst>
              <a:ext uri="{FF2B5EF4-FFF2-40B4-BE49-F238E27FC236}">
                <a16:creationId xmlns:a16="http://schemas.microsoft.com/office/drawing/2014/main" id="{95C981E6-5CA1-1C8D-3082-3545CB958DEA}"/>
              </a:ext>
            </a:extLst>
          </p:cNvPr>
          <p:cNvCxnSpPr>
            <a:cxnSpLocks/>
            <a:stCxn id="12" idx="1"/>
            <a:endCxn id="10" idx="3"/>
          </p:cNvCxnSpPr>
          <p:nvPr/>
        </p:nvCxnSpPr>
        <p:spPr>
          <a:xfrm rot="10800000">
            <a:off x="2543417" y="4195133"/>
            <a:ext cx="563397" cy="996882"/>
          </a:xfrm>
          <a:prstGeom prst="bentConnector3">
            <a:avLst>
              <a:gd name="adj1" fmla="val 50000"/>
            </a:avLst>
          </a:prstGeom>
          <a:ln w="2540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116" name="Connector: Elbow 115">
            <a:extLst>
              <a:ext uri="{FF2B5EF4-FFF2-40B4-BE49-F238E27FC236}">
                <a16:creationId xmlns:a16="http://schemas.microsoft.com/office/drawing/2014/main" id="{5353D09C-62AE-FE70-909B-B7CA1F69C5F1}"/>
              </a:ext>
            </a:extLst>
          </p:cNvPr>
          <p:cNvCxnSpPr>
            <a:cxnSpLocks/>
            <a:stCxn id="92" idx="1"/>
            <a:endCxn id="10" idx="3"/>
          </p:cNvCxnSpPr>
          <p:nvPr/>
        </p:nvCxnSpPr>
        <p:spPr>
          <a:xfrm rot="10800000">
            <a:off x="2543417" y="4195133"/>
            <a:ext cx="563397" cy="1996384"/>
          </a:xfrm>
          <a:prstGeom prst="bentConnector3">
            <a:avLst>
              <a:gd name="adj1" fmla="val 50000"/>
            </a:avLst>
          </a:prstGeom>
          <a:ln w="25400">
            <a:solidFill>
              <a:srgbClr val="002060"/>
            </a:solidFill>
            <a:tailEnd type="triangle"/>
          </a:ln>
        </p:spPr>
        <p:style>
          <a:lnRef idx="3">
            <a:schemeClr val="accent1"/>
          </a:lnRef>
          <a:fillRef idx="0">
            <a:schemeClr val="accent1"/>
          </a:fillRef>
          <a:effectRef idx="2">
            <a:schemeClr val="accent1"/>
          </a:effectRef>
          <a:fontRef idx="minor">
            <a:schemeClr val="tx1"/>
          </a:fontRef>
        </p:style>
      </p:cxnSp>
      <p:cxnSp>
        <p:nvCxnSpPr>
          <p:cNvPr id="3" name="Straight Connector 2">
            <a:extLst>
              <a:ext uri="{FF2B5EF4-FFF2-40B4-BE49-F238E27FC236}">
                <a16:creationId xmlns:a16="http://schemas.microsoft.com/office/drawing/2014/main" id="{9F6E633B-A83A-455C-AF0D-7C1A0D30984F}"/>
              </a:ext>
            </a:extLst>
          </p:cNvPr>
          <p:cNvCxnSpPr>
            <a:cxnSpLocks/>
            <a:stCxn id="11" idx="3"/>
            <a:endCxn id="15" idx="1"/>
          </p:cNvCxnSpPr>
          <p:nvPr/>
        </p:nvCxnSpPr>
        <p:spPr>
          <a:xfrm flipV="1">
            <a:off x="5266813" y="2179801"/>
            <a:ext cx="1248207" cy="2012713"/>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8BE35DD-BE75-6775-CECE-5A371A504447}"/>
              </a:ext>
            </a:extLst>
          </p:cNvPr>
          <p:cNvCxnSpPr>
            <a:cxnSpLocks/>
            <a:stCxn id="19" idx="3"/>
            <a:endCxn id="4" idx="1"/>
          </p:cNvCxnSpPr>
          <p:nvPr/>
        </p:nvCxnSpPr>
        <p:spPr>
          <a:xfrm>
            <a:off x="5267809" y="2184091"/>
            <a:ext cx="1257728" cy="2004132"/>
          </a:xfrm>
          <a:prstGeom prst="line">
            <a:avLst/>
          </a:prstGeom>
          <a:ln w="25400">
            <a:solidFill>
              <a:srgbClr val="6F718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466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0762D-63B3-A811-6C50-618A54BC5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62BBC-F3BE-31CA-4826-8C26DEFC4017}"/>
              </a:ext>
            </a:extLst>
          </p:cNvPr>
          <p:cNvSpPr>
            <a:spLocks noGrp="1"/>
          </p:cNvSpPr>
          <p:nvPr>
            <p:ph type="title"/>
          </p:nvPr>
        </p:nvSpPr>
        <p:spPr>
          <a:xfrm>
            <a:off x="838200" y="1116856"/>
            <a:ext cx="10515600" cy="1325563"/>
          </a:xfrm>
        </p:spPr>
        <p:txBody>
          <a:bodyPr>
            <a:normAutofit/>
          </a:bodyPr>
          <a:lstStyle/>
          <a:p>
            <a:r>
              <a:rPr lang="en-GB">
                <a:latin typeface="Arial" panose="020B0604020202020204" pitchFamily="34" charset="0"/>
                <a:cs typeface="Arial" panose="020B0604020202020204" pitchFamily="34" charset="0"/>
              </a:rPr>
              <a:t>Rationale for adoption by IRIS: </a:t>
            </a:r>
          </a:p>
        </p:txBody>
      </p:sp>
      <p:sp>
        <p:nvSpPr>
          <p:cNvPr id="3" name="Content Placeholder 2">
            <a:extLst>
              <a:ext uri="{FF2B5EF4-FFF2-40B4-BE49-F238E27FC236}">
                <a16:creationId xmlns:a16="http://schemas.microsoft.com/office/drawing/2014/main" id="{8CC9C8DA-9336-8D35-BD16-B465CA977148}"/>
              </a:ext>
            </a:extLst>
          </p:cNvPr>
          <p:cNvSpPr>
            <a:spLocks noGrp="1"/>
          </p:cNvSpPr>
          <p:nvPr>
            <p:ph idx="1"/>
          </p:nvPr>
        </p:nvSpPr>
        <p:spPr>
          <a:xfrm>
            <a:off x="838200" y="2703443"/>
            <a:ext cx="10515600" cy="3473520"/>
          </a:xfrm>
        </p:spPr>
        <p:txBody>
          <a:bodyPr>
            <a:normAutofit/>
          </a:bodyPr>
          <a:lstStyle/>
          <a:p>
            <a:pPr marL="0" indent="0">
              <a:buNone/>
            </a:pPr>
            <a:r>
              <a:rPr lang="en-GB">
                <a:latin typeface="Arial" panose="020B0604020202020204" pitchFamily="34" charset="0"/>
                <a:cs typeface="Arial" panose="020B0604020202020204" pitchFamily="34" charset="0"/>
              </a:rPr>
              <a:t>Reasons for the adoption of CHIL by IRIS include:</a:t>
            </a:r>
          </a:p>
          <a:p>
            <a:pPr marL="514350" indent="-514350">
              <a:buFont typeface="+mj-lt"/>
              <a:buAutoNum type="arabicPeriod"/>
            </a:pPr>
            <a:r>
              <a:rPr lang="en-GB">
                <a:latin typeface="Arial" panose="020B0604020202020204" pitchFamily="34" charset="0"/>
                <a:cs typeface="Arial" panose="020B0604020202020204" pitchFamily="34" charset="0"/>
              </a:rPr>
              <a:t>It already exists and includes all relevant stakeholders</a:t>
            </a:r>
          </a:p>
          <a:p>
            <a:pPr marL="514350" indent="-514350">
              <a:buFont typeface="+mj-lt"/>
              <a:buAutoNum type="arabicPeriod"/>
            </a:pPr>
            <a:r>
              <a:rPr lang="en-GB">
                <a:latin typeface="Arial" panose="020B0604020202020204" pitchFamily="34" charset="0"/>
                <a:cs typeface="Arial" panose="020B0604020202020204" pitchFamily="34" charset="0"/>
              </a:rPr>
              <a:t>Is funded</a:t>
            </a:r>
          </a:p>
          <a:p>
            <a:pPr marL="514350" indent="-514350">
              <a:buFont typeface="+mj-lt"/>
              <a:buAutoNum type="arabicPeriod"/>
            </a:pPr>
            <a:r>
              <a:rPr lang="en-GB">
                <a:latin typeface="Arial" panose="020B0604020202020204" pitchFamily="34" charset="0"/>
                <a:cs typeface="Arial" panose="020B0604020202020204" pitchFamily="34" charset="0"/>
              </a:rPr>
              <a:t>Provides a Liverpool USP</a:t>
            </a:r>
          </a:p>
          <a:p>
            <a:pPr marL="514350" indent="-514350">
              <a:buFont typeface="+mj-lt"/>
              <a:buAutoNum type="arabicPeriod"/>
            </a:pPr>
            <a:r>
              <a:rPr lang="en-GB">
                <a:latin typeface="Arial" panose="020B0604020202020204" pitchFamily="34" charset="0"/>
                <a:cs typeface="Arial" panose="020B0604020202020204" pitchFamily="34" charset="0"/>
              </a:rPr>
              <a:t>Provides agility into the system and a mechanism for leveraging inward investment</a:t>
            </a:r>
          </a:p>
          <a:p>
            <a:endParaRPr lang="en-GB">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7CB7EC8B-7330-A501-6EFE-34C420230393}"/>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51995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838200" y="741543"/>
            <a:ext cx="10515600" cy="1177713"/>
          </a:xfrm>
        </p:spPr>
        <p:txBody>
          <a:bodyPr>
            <a:normAutofit/>
          </a:bodyPr>
          <a:lstStyle/>
          <a:p>
            <a:r>
              <a:rPr lang="en-GB" dirty="0">
                <a:latin typeface="Arial"/>
                <a:cs typeface="Arial"/>
              </a:rPr>
              <a:t>In this session we will:</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06613BC-ABCB-4D9B-8944-877C0638EAD2}"/>
              </a:ext>
            </a:extLst>
          </p:cNvPr>
          <p:cNvSpPr>
            <a:spLocks noGrp="1"/>
          </p:cNvSpPr>
          <p:nvPr>
            <p:ph idx="1"/>
          </p:nvPr>
        </p:nvSpPr>
        <p:spPr>
          <a:xfrm>
            <a:off x="838200" y="2703443"/>
            <a:ext cx="10515600" cy="3473520"/>
          </a:xfrm>
        </p:spPr>
        <p:txBody>
          <a:bodyPr vert="horz" lIns="91440" tIns="45720" rIns="91440" bIns="45720" rtlCol="0" anchor="t">
            <a:normAutofit/>
          </a:bodyPr>
          <a:lstStyle/>
          <a:p>
            <a:pPr marL="0" indent="0">
              <a:buNone/>
            </a:pPr>
            <a:endParaRPr lang="en-GB">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pPr marL="0" indent="0">
              <a:buNone/>
            </a:pPr>
            <a:endParaRPr lang="en-GB">
              <a:latin typeface="Arial"/>
              <a:cs typeface="Arial"/>
            </a:endParaRP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
        <p:nvSpPr>
          <p:cNvPr id="5" name="TextBox 4">
            <a:extLst>
              <a:ext uri="{FF2B5EF4-FFF2-40B4-BE49-F238E27FC236}">
                <a16:creationId xmlns:a16="http://schemas.microsoft.com/office/drawing/2014/main" id="{B27A813B-1E22-1580-35BE-F51E5545891B}"/>
              </a:ext>
            </a:extLst>
          </p:cNvPr>
          <p:cNvSpPr txBox="1"/>
          <p:nvPr/>
        </p:nvSpPr>
        <p:spPr>
          <a:xfrm>
            <a:off x="842041" y="1991345"/>
            <a:ext cx="10268989"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GB" sz="2000" b="0" i="0" u="none" strike="noStrike" kern="1200" cap="none" spc="0" normalizeH="0" baseline="0" noProof="0" dirty="0">
                <a:ln>
                  <a:noFill/>
                </a:ln>
                <a:solidFill>
                  <a:prstClr val="black"/>
                </a:solidFill>
                <a:effectLst/>
                <a:uLnTx/>
                <a:uFillTx/>
                <a:latin typeface="Arial"/>
                <a:ea typeface="Calibri"/>
                <a:cs typeface="Calibri"/>
              </a:rPr>
              <a:t>Share the ICBs Constitution and discuss how Research &amp; Innovation as a main cross cutting theme fits with the principles of C&amp;M ICB</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GB" sz="2000" b="0" i="0" u="none" strike="noStrike" kern="1200" cap="none" spc="0" normalizeH="0" baseline="0" noProof="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GB" sz="2000" b="0" i="0" u="none" strike="noStrike" kern="1200" cap="none" spc="0" normalizeH="0" baseline="0" noProof="0" dirty="0">
                <a:ln>
                  <a:noFill/>
                </a:ln>
                <a:solidFill>
                  <a:prstClr val="black"/>
                </a:solidFill>
                <a:effectLst/>
                <a:uLnTx/>
                <a:uFillTx/>
                <a:latin typeface="Arial"/>
                <a:ea typeface="Calibri"/>
                <a:cs typeface="Calibri"/>
              </a:rPr>
              <a:t>Introduce Maximising the Benefits of Research: Guidance for Integrated Care Systems</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GB" sz="2000" b="0" i="0" u="none" strike="noStrike" kern="1200" cap="none" spc="0" normalizeH="0" baseline="0" noProof="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GB" sz="2000" b="0" i="0" u="none" strike="noStrike" kern="1200" cap="none" spc="0" normalizeH="0" baseline="0" noProof="0" dirty="0">
                <a:ln>
                  <a:noFill/>
                </a:ln>
                <a:solidFill>
                  <a:prstClr val="black"/>
                </a:solidFill>
                <a:effectLst/>
                <a:uLnTx/>
                <a:uFillTx/>
                <a:latin typeface="Arial"/>
                <a:ea typeface="Calibri"/>
                <a:cs typeface="Calibri"/>
              </a:rPr>
              <a:t>Share the progress made with IRIS including the following; support for ICB priorities, its role in attracting investment and how we plan to contribute to developing a world-class research and innovation system </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GB" sz="2000" b="0" i="0" u="none" strike="noStrike" kern="1200" cap="none" spc="0" normalizeH="0" baseline="0" noProof="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GB" sz="2000" b="0" i="0" u="none" strike="noStrike" kern="1200" cap="none" spc="0" normalizeH="0" baseline="0" noProof="0" dirty="0">
                <a:ln>
                  <a:noFill/>
                </a:ln>
                <a:solidFill>
                  <a:prstClr val="black"/>
                </a:solidFill>
                <a:effectLst/>
                <a:uLnTx/>
                <a:uFillTx/>
                <a:latin typeface="Arial"/>
                <a:ea typeface="Calibri"/>
                <a:cs typeface="Calibri"/>
              </a:rPr>
              <a:t>Introduction to the CIVIC Health Innovation Labs (CHIL) and the rationale for adoption by IRIS</a:t>
            </a: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endParaRPr kumimoji="0" lang="en-GB" sz="2000" b="0" i="0" u="none" strike="noStrike" kern="1200" cap="none" spc="0" normalizeH="0" baseline="0" noProof="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en-GB" sz="2000" b="0" i="0" u="none" strike="noStrike" kern="1200" cap="none" spc="0" normalizeH="0" baseline="0" noProof="0" dirty="0">
                <a:ln>
                  <a:noFill/>
                </a:ln>
                <a:solidFill>
                  <a:prstClr val="black"/>
                </a:solidFill>
                <a:effectLst/>
                <a:uLnTx/>
                <a:uFillTx/>
                <a:latin typeface="Arial"/>
                <a:ea typeface="Calibri"/>
                <a:cs typeface="Calibri"/>
              </a:rPr>
              <a:t>Group Q&amp;A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24408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76844-E624-4319-997B-3263296AD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C6F4C-665C-F7EC-3228-D13C5F220EDC}"/>
              </a:ext>
            </a:extLst>
          </p:cNvPr>
          <p:cNvSpPr>
            <a:spLocks noGrp="1"/>
          </p:cNvSpPr>
          <p:nvPr>
            <p:ph type="title"/>
          </p:nvPr>
        </p:nvSpPr>
        <p:spPr>
          <a:xfrm>
            <a:off x="726882" y="894219"/>
            <a:ext cx="10515600" cy="1325563"/>
          </a:xfrm>
        </p:spPr>
        <p:txBody>
          <a:bodyPr>
            <a:normAutofit/>
          </a:bodyPr>
          <a:lstStyle/>
          <a:p>
            <a:r>
              <a:rPr lang="en-GB">
                <a:latin typeface="Arial" panose="020B0604020202020204" pitchFamily="34" charset="0"/>
                <a:cs typeface="Arial" panose="020B0604020202020204" pitchFamily="34" charset="0"/>
              </a:rPr>
              <a:t>Broad outline of mechanism / process: </a:t>
            </a:r>
          </a:p>
        </p:txBody>
      </p:sp>
      <p:sp>
        <p:nvSpPr>
          <p:cNvPr id="3" name="Content Placeholder 2">
            <a:extLst>
              <a:ext uri="{FF2B5EF4-FFF2-40B4-BE49-F238E27FC236}">
                <a16:creationId xmlns:a16="http://schemas.microsoft.com/office/drawing/2014/main" id="{60546E3A-5BEA-2FFE-90B9-BF69EC44161B}"/>
              </a:ext>
            </a:extLst>
          </p:cNvPr>
          <p:cNvSpPr>
            <a:spLocks noGrp="1"/>
          </p:cNvSpPr>
          <p:nvPr>
            <p:ph idx="1"/>
          </p:nvPr>
        </p:nvSpPr>
        <p:spPr>
          <a:xfrm>
            <a:off x="671223" y="2219782"/>
            <a:ext cx="10515600" cy="4107446"/>
          </a:xfrm>
        </p:spPr>
        <p:txBody>
          <a:bodyPr>
            <a:normAutofit fontScale="92500" lnSpcReduction="20000"/>
          </a:bodyPr>
          <a:lstStyle/>
          <a:p>
            <a:pPr marL="0" indent="0">
              <a:buNone/>
            </a:pPr>
            <a:r>
              <a:rPr lang="en-GB" sz="3500" dirty="0">
                <a:latin typeface="Arial" panose="020B0604020202020204" pitchFamily="34" charset="0"/>
                <a:cs typeface="Arial" panose="020B0604020202020204" pitchFamily="34" charset="0"/>
              </a:rPr>
              <a:t>The 3 possible areas where issues to be addressed innovatively would come from are:</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ICB to define issues for which innovative solutions are needed</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CHIL to identify innovations and or additional problems with solutions that may add value to IRIS / ICS</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Star Chamber approach (brainstorming between suitably motivated and qualified individuals) </a:t>
            </a: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273F11E-4A4D-A6B7-460D-AB80F7BC6B37}"/>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964060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a:extLst>
              <a:ext uri="{FF2B5EF4-FFF2-40B4-BE49-F238E27FC236}">
                <a16:creationId xmlns:a16="http://schemas.microsoft.com/office/drawing/2014/main" id="{ED008762-9D52-EEC2-A43F-7C5D75B3446C}"/>
              </a:ext>
            </a:extLst>
          </p:cNvPr>
          <p:cNvPicPr>
            <a:picLocks noChangeAspect="1"/>
          </p:cNvPicPr>
          <p:nvPr/>
        </p:nvPicPr>
        <p:blipFill>
          <a:blip r:embed="rId3"/>
          <a:stretch>
            <a:fillRect/>
          </a:stretch>
        </p:blipFill>
        <p:spPr>
          <a:xfrm>
            <a:off x="2344453" y="1087695"/>
            <a:ext cx="7503094" cy="5167819"/>
          </a:xfrm>
          <a:prstGeom prst="rect">
            <a:avLst/>
          </a:prstGeom>
        </p:spPr>
      </p:pic>
    </p:spTree>
    <p:extLst>
      <p:ext uri="{BB962C8B-B14F-4D97-AF65-F5344CB8AC3E}">
        <p14:creationId xmlns:p14="http://schemas.microsoft.com/office/powerpoint/2010/main" val="412401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9E76-3688-41CD-9FEC-542A4EFD1670}"/>
              </a:ext>
            </a:extLst>
          </p:cNvPr>
          <p:cNvSpPr>
            <a:spLocks noGrp="1"/>
          </p:cNvSpPr>
          <p:nvPr>
            <p:ph type="title"/>
          </p:nvPr>
        </p:nvSpPr>
        <p:spPr>
          <a:xfrm>
            <a:off x="838200" y="1116856"/>
            <a:ext cx="10515600" cy="1325563"/>
          </a:xfrm>
        </p:spPr>
        <p:txBody>
          <a:bodyPr>
            <a:normAutofit/>
          </a:bodyPr>
          <a:lstStyle/>
          <a:p>
            <a:r>
              <a:rPr lang="en-GB">
                <a:latin typeface="Arial" panose="020B0604020202020204" pitchFamily="34" charset="0"/>
                <a:cs typeface="Arial" panose="020B0604020202020204" pitchFamily="34" charset="0"/>
              </a:rPr>
              <a:t>Maximising the benefits of research: </a:t>
            </a:r>
          </a:p>
        </p:txBody>
      </p:sp>
      <p:sp>
        <p:nvSpPr>
          <p:cNvPr id="3" name="Content Placeholder 2">
            <a:extLst>
              <a:ext uri="{FF2B5EF4-FFF2-40B4-BE49-F238E27FC236}">
                <a16:creationId xmlns:a16="http://schemas.microsoft.com/office/drawing/2014/main" id="{E06613BC-ABCB-4D9B-8944-877C0638EAD2}"/>
              </a:ext>
            </a:extLst>
          </p:cNvPr>
          <p:cNvSpPr>
            <a:spLocks noGrp="1"/>
          </p:cNvSpPr>
          <p:nvPr>
            <p:ph idx="1"/>
          </p:nvPr>
        </p:nvSpPr>
        <p:spPr>
          <a:xfrm>
            <a:off x="838200" y="2703443"/>
            <a:ext cx="10515600" cy="3473520"/>
          </a:xfrm>
        </p:spPr>
        <p:txBody>
          <a:bodyPr>
            <a:normAutofit fontScale="55000" lnSpcReduction="20000"/>
          </a:bodyPr>
          <a:lstStyle/>
          <a:p>
            <a:pPr marL="0" indent="0">
              <a:buNone/>
            </a:pPr>
            <a:r>
              <a:rPr lang="en-GB">
                <a:latin typeface="Arial" panose="020B0604020202020204" pitchFamily="34" charset="0"/>
                <a:cs typeface="Arial" panose="020B0604020202020204" pitchFamily="34" charset="0"/>
              </a:rPr>
              <a:t>ICSs are encouraged to develop a research strategy that aligns to or could be included in their integrated care strategy. </a:t>
            </a:r>
          </a:p>
          <a:p>
            <a:pPr marL="0" indent="0">
              <a:buNone/>
            </a:pPr>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Identify and address local research priorities and needs, and work collaboratively to address national research priorities</a:t>
            </a:r>
          </a:p>
          <a:p>
            <a:r>
              <a:rPr lang="en-GB">
                <a:latin typeface="Arial" panose="020B0604020202020204" pitchFamily="34" charset="0"/>
                <a:cs typeface="Arial" panose="020B0604020202020204" pitchFamily="34" charset="0"/>
              </a:rPr>
              <a:t>Improve the quality of health and care and outcomes for all through the evidence generated by research</a:t>
            </a:r>
          </a:p>
          <a:p>
            <a:r>
              <a:rPr lang="en-GB">
                <a:latin typeface="Arial" panose="020B0604020202020204" pitchFamily="34" charset="0"/>
                <a:cs typeface="Arial" panose="020B0604020202020204" pitchFamily="34" charset="0"/>
              </a:rPr>
              <a:t>Increase the quality, quantity and breadth of research undertaken locally</a:t>
            </a:r>
          </a:p>
          <a:p>
            <a:r>
              <a:rPr lang="en-GB">
                <a:latin typeface="Arial" panose="020B0604020202020204" pitchFamily="34" charset="0"/>
                <a:cs typeface="Arial" panose="020B0604020202020204" pitchFamily="34" charset="0"/>
              </a:rPr>
              <a:t>Extend and expand research in settings such as primary care, community care, mental health services, public health and social care</a:t>
            </a:r>
          </a:p>
          <a:p>
            <a:r>
              <a:rPr lang="en-GB">
                <a:latin typeface="Arial" panose="020B0604020202020204" pitchFamily="34" charset="0"/>
                <a:cs typeface="Arial" panose="020B0604020202020204" pitchFamily="34" charset="0"/>
              </a:rPr>
              <a:t>Drive the use of research evidence for quality improvement and evidence-based practice</a:t>
            </a:r>
          </a:p>
          <a:p>
            <a:r>
              <a:rPr lang="en-GB">
                <a:latin typeface="Arial" panose="020B0604020202020204" pitchFamily="34" charset="0"/>
                <a:cs typeface="Arial" panose="020B0604020202020204" pitchFamily="34" charset="0"/>
              </a:rPr>
              <a:t>Influence the national research agenda to better meet local priorities and needs</a:t>
            </a:r>
          </a:p>
          <a:p>
            <a:r>
              <a:rPr lang="en-GB">
                <a:latin typeface="Arial" panose="020B0604020202020204" pitchFamily="34" charset="0"/>
                <a:cs typeface="Arial" panose="020B0604020202020204" pitchFamily="34" charset="0"/>
              </a:rPr>
              <a:t>Improve co-ordination and standardisation within and between localities for the set up and delivery of research</a:t>
            </a:r>
          </a:p>
          <a:p>
            <a:r>
              <a:rPr lang="en-GB">
                <a:latin typeface="Arial" panose="020B0604020202020204" pitchFamily="34" charset="0"/>
                <a:cs typeface="Arial" panose="020B0604020202020204" pitchFamily="34" charset="0"/>
              </a:rPr>
              <a:t>Harness the patient and economic benefits of commercial contract research</a:t>
            </a:r>
          </a:p>
          <a:p>
            <a:r>
              <a:rPr lang="en-GB">
                <a:latin typeface="Arial" panose="020B0604020202020204" pitchFamily="34" charset="0"/>
                <a:cs typeface="Arial" panose="020B0604020202020204" pitchFamily="34" charset="0"/>
              </a:rPr>
              <a:t>Co-ordinate and develop the research workforce across all settings.</a:t>
            </a:r>
          </a:p>
        </p:txBody>
      </p:sp>
      <p:pic>
        <p:nvPicPr>
          <p:cNvPr id="4" name="Picture 3" descr="Logo&#10;&#10;Description automatically generated">
            <a:extLst>
              <a:ext uri="{FF2B5EF4-FFF2-40B4-BE49-F238E27FC236}">
                <a16:creationId xmlns:a16="http://schemas.microsoft.com/office/drawing/2014/main" id="{1515EFED-A79A-45DA-97FE-5AB80F10CA7A}"/>
              </a:ext>
            </a:extLst>
          </p:cNvPr>
          <p:cNvPicPr>
            <a:picLocks noChangeAspect="1"/>
          </p:cNvPicPr>
          <p:nvPr/>
        </p:nvPicPr>
        <p:blipFill>
          <a:blip r:embed="rId2"/>
          <a:stretch>
            <a:fillRect/>
          </a:stretch>
        </p:blipFill>
        <p:spPr>
          <a:xfrm>
            <a:off x="9567122" y="0"/>
            <a:ext cx="2624877" cy="1325563"/>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37095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6773D95E-607F-3FD4-D674-E4BCD654AB27}"/>
              </a:ext>
            </a:extLst>
          </p:cNvPr>
          <p:cNvGraphicFramePr>
            <a:graphicFrameLocks noChangeAspect="1"/>
          </p:cNvGraphicFramePr>
          <p:nvPr/>
        </p:nvGraphicFramePr>
        <p:xfrm>
          <a:off x="-122664" y="-51963"/>
          <a:ext cx="12314663" cy="7149836"/>
        </p:xfrm>
        <a:graphic>
          <a:graphicData uri="http://schemas.openxmlformats.org/presentationml/2006/ole">
            <mc:AlternateContent xmlns:mc="http://schemas.openxmlformats.org/markup-compatibility/2006">
              <mc:Choice xmlns:v="urn:schemas-microsoft-com:vml" Requires="v">
                <p:oleObj name="Acrobat Document" r:id="rId2" imgW="5346587" imgH="3778135" progId="AcroExch.Document.DC">
                  <p:embed/>
                </p:oleObj>
              </mc:Choice>
              <mc:Fallback>
                <p:oleObj name="Acrobat Document" r:id="rId2" imgW="5346587" imgH="3778135" progId="AcroExch.Document.DC">
                  <p:embed/>
                  <p:pic>
                    <p:nvPicPr>
                      <p:cNvPr id="2" name="Content Placeholder 3">
                        <a:extLst>
                          <a:ext uri="{FF2B5EF4-FFF2-40B4-BE49-F238E27FC236}">
                            <a16:creationId xmlns:a16="http://schemas.microsoft.com/office/drawing/2014/main" id="{6773D95E-607F-3FD4-D674-E4BCD654AB27}"/>
                          </a:ext>
                        </a:extLst>
                      </p:cNvPr>
                      <p:cNvPicPr/>
                      <p:nvPr/>
                    </p:nvPicPr>
                    <p:blipFill>
                      <a:blip r:embed="rId3"/>
                      <a:stretch>
                        <a:fillRect/>
                      </a:stretch>
                    </p:blipFill>
                    <p:spPr>
                      <a:xfrm>
                        <a:off x="-122664" y="-51963"/>
                        <a:ext cx="12314663" cy="7149836"/>
                      </a:xfrm>
                      <a:prstGeom prst="rect">
                        <a:avLst/>
                      </a:prstGeom>
                    </p:spPr>
                  </p:pic>
                </p:oleObj>
              </mc:Fallback>
            </mc:AlternateContent>
          </a:graphicData>
        </a:graphic>
      </p:graphicFrame>
    </p:spTree>
    <p:extLst>
      <p:ext uri="{BB962C8B-B14F-4D97-AF65-F5344CB8AC3E}">
        <p14:creationId xmlns:p14="http://schemas.microsoft.com/office/powerpoint/2010/main" val="236968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61050-D763-56A1-F550-AEB8496FCFB4}"/>
              </a:ext>
            </a:extLst>
          </p:cNvPr>
          <p:cNvPicPr>
            <a:picLocks noChangeAspect="1"/>
          </p:cNvPicPr>
          <p:nvPr/>
        </p:nvPicPr>
        <p:blipFill>
          <a:blip r:embed="rId2"/>
          <a:stretch>
            <a:fillRect/>
          </a:stretch>
        </p:blipFill>
        <p:spPr>
          <a:xfrm>
            <a:off x="2180678" y="1957182"/>
            <a:ext cx="7830643" cy="2943636"/>
          </a:xfrm>
          <a:prstGeom prst="rect">
            <a:avLst/>
          </a:prstGeom>
        </p:spPr>
      </p:pic>
    </p:spTree>
    <p:extLst>
      <p:ext uri="{BB962C8B-B14F-4D97-AF65-F5344CB8AC3E}">
        <p14:creationId xmlns:p14="http://schemas.microsoft.com/office/powerpoint/2010/main" val="3900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54F56842-DD0D-FF9B-10B5-96476C296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900" y="5724598"/>
            <a:ext cx="1275299" cy="960316"/>
          </a:xfrm>
          <a:prstGeom prst="rect">
            <a:avLst/>
          </a:prstGeom>
        </p:spPr>
      </p:pic>
      <p:sp>
        <p:nvSpPr>
          <p:cNvPr id="9" name="Title 8">
            <a:extLst>
              <a:ext uri="{FF2B5EF4-FFF2-40B4-BE49-F238E27FC236}">
                <a16:creationId xmlns:a16="http://schemas.microsoft.com/office/drawing/2014/main" id="{EC4D3E47-E939-F3E7-9049-C87EEC230C64}"/>
              </a:ext>
            </a:extLst>
          </p:cNvPr>
          <p:cNvSpPr>
            <a:spLocks noGrp="1"/>
          </p:cNvSpPr>
          <p:nvPr>
            <p:ph type="title"/>
          </p:nvPr>
        </p:nvSpPr>
        <p:spPr>
          <a:xfrm>
            <a:off x="2127694" y="488787"/>
            <a:ext cx="11016647" cy="1142039"/>
          </a:xfrm>
        </p:spPr>
        <p:txBody>
          <a:bodyPr/>
          <a:lstStyle/>
          <a:p>
            <a:endParaRPr lang="en-GB"/>
          </a:p>
        </p:txBody>
      </p:sp>
      <p:pic>
        <p:nvPicPr>
          <p:cNvPr id="10" name="Picture 9">
            <a:extLst>
              <a:ext uri="{FF2B5EF4-FFF2-40B4-BE49-F238E27FC236}">
                <a16:creationId xmlns:a16="http://schemas.microsoft.com/office/drawing/2014/main" id="{2E071657-2A64-9065-B38E-6629DD87F24E}"/>
              </a:ext>
            </a:extLst>
          </p:cNvPr>
          <p:cNvPicPr>
            <a:picLocks noChangeAspect="1"/>
          </p:cNvPicPr>
          <p:nvPr/>
        </p:nvPicPr>
        <p:blipFill>
          <a:blip r:embed="rId4"/>
          <a:stretch>
            <a:fillRect/>
          </a:stretch>
        </p:blipFill>
        <p:spPr>
          <a:xfrm>
            <a:off x="1607136" y="271219"/>
            <a:ext cx="8615651" cy="4968038"/>
          </a:xfrm>
          <a:prstGeom prst="rect">
            <a:avLst/>
          </a:prstGeom>
        </p:spPr>
      </p:pic>
      <p:pic>
        <p:nvPicPr>
          <p:cNvPr id="11" name="Content Placeholder 3">
            <a:extLst>
              <a:ext uri="{FF2B5EF4-FFF2-40B4-BE49-F238E27FC236}">
                <a16:creationId xmlns:a16="http://schemas.microsoft.com/office/drawing/2014/main" id="{055A57C3-BCA7-5DEF-402E-A05B028633E9}"/>
              </a:ext>
            </a:extLst>
          </p:cNvPr>
          <p:cNvPicPr>
            <a:picLocks noChangeAspect="1"/>
          </p:cNvPicPr>
          <p:nvPr/>
        </p:nvPicPr>
        <p:blipFill>
          <a:blip r:embed="rId5"/>
          <a:stretch>
            <a:fillRect/>
          </a:stretch>
        </p:blipFill>
        <p:spPr>
          <a:xfrm>
            <a:off x="6491792" y="415537"/>
            <a:ext cx="3535786" cy="4792410"/>
          </a:xfrm>
          <a:prstGeom prst="rect">
            <a:avLst/>
          </a:prstGeom>
        </p:spPr>
      </p:pic>
    </p:spTree>
    <p:extLst>
      <p:ext uri="{BB962C8B-B14F-4D97-AF65-F5344CB8AC3E}">
        <p14:creationId xmlns:p14="http://schemas.microsoft.com/office/powerpoint/2010/main" val="3201108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8180613" y="-5978"/>
            <a:ext cx="4011081" cy="202559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Shape, arrow&#10;&#10;Description automatically generated">
            <a:extLst>
              <a:ext uri="{FF2B5EF4-FFF2-40B4-BE49-F238E27FC236}">
                <a16:creationId xmlns:a16="http://schemas.microsoft.com/office/drawing/2014/main" id="{CD4F1FE4-89D2-4C88-B9FC-B41C42F03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025809" y="2361537"/>
            <a:ext cx="2165885" cy="4226118"/>
          </a:xfrm>
          <a:prstGeom prst="rect">
            <a:avLst/>
          </a:pr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419699" y="3149033"/>
            <a:ext cx="9091863" cy="1846713"/>
          </a:xfrm>
        </p:spPr>
        <p:txBody>
          <a:bodyPr>
            <a:normAutofit fontScale="90000"/>
          </a:bodyPr>
          <a:lstStyle/>
          <a:p>
            <a:r>
              <a:rPr lang="en-GB">
                <a:latin typeface="Arial" panose="020B0604020202020204" pitchFamily="34" charset="0"/>
                <a:cs typeface="Arial" panose="020B0604020202020204" pitchFamily="34" charset="0"/>
              </a:rPr>
              <a:t>What is the C&amp;M Integrated Research and Innovation System (IRIS):</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sz="1800" b="0" i="0">
                <a:solidFill>
                  <a:srgbClr val="000000"/>
                </a:solidFill>
                <a:effectLst/>
                <a:highlight>
                  <a:srgbClr val="FFFFFF"/>
                </a:highlight>
                <a:latin typeface="Arial" panose="020B0604020202020204" pitchFamily="34" charset="0"/>
              </a:rPr>
              <a:t>The primary aim of IRIS is to create a research and innovation driven healthcare ecosystem that benefits the entire population by fostering research and innovation excellence to improve the health and wellbeing of the population of Cheshire and Merseyside and further afield.</a:t>
            </a:r>
            <a:r>
              <a:rPr lang="en-GB" sz="1800" b="1" i="0">
                <a:solidFill>
                  <a:srgbClr val="000000"/>
                </a:solidFill>
                <a:effectLst/>
                <a:highlight>
                  <a:srgbClr val="FFFFFF"/>
                </a:highlight>
                <a:latin typeface="Arial" panose="020B0604020202020204" pitchFamily="34" charset="0"/>
              </a:rPr>
              <a:t> </a:t>
            </a:r>
            <a:r>
              <a:rPr lang="en-GB" sz="1800" b="0" i="0">
                <a:solidFill>
                  <a:srgbClr val="000000"/>
                </a:solidFill>
                <a:effectLst/>
                <a:highlight>
                  <a:srgbClr val="FFFFFF"/>
                </a:highlight>
                <a:latin typeface="Arial" panose="020B0604020202020204" pitchFamily="34" charset="0"/>
              </a:rPr>
              <a:t>IRIS will identify, address, and prioritise local and national research and innovation needs and priorities. This will lead to improved healthcare outcomes, the promotion of evidence-based practices, expanded research efforts, and enhanced collaboration across the healthcare system.</a:t>
            </a:r>
            <a:br>
              <a:rPr lang="en-GB">
                <a:latin typeface="Arial" panose="020B0604020202020204" pitchFamily="34" charset="0"/>
                <a:cs typeface="Arial" panose="020B0604020202020204" pitchFamily="34" charset="0"/>
              </a:rPr>
            </a:br>
            <a:r>
              <a:rPr lang="en-GB" sz="3600">
                <a:latin typeface="Arial" panose="020B0604020202020204" pitchFamily="34" charset="0"/>
                <a:cs typeface="Arial" panose="020B0604020202020204" pitchFamily="34" charset="0"/>
              </a:rPr>
              <a:t> </a:t>
            </a:r>
            <a:br>
              <a:rPr lang="en-GB" sz="2700">
                <a:latin typeface="Arial" panose="020B0604020202020204" pitchFamily="34" charset="0"/>
                <a:cs typeface="Arial" panose="020B0604020202020204" pitchFamily="34" charset="0"/>
              </a:rPr>
            </a:br>
            <a:r>
              <a:rPr lang="en-GB" sz="2700">
                <a:latin typeface="Arial" panose="020B0604020202020204" pitchFamily="34" charset="0"/>
                <a:cs typeface="Arial" panose="020B0604020202020204" pitchFamily="34" charset="0"/>
              </a:rPr>
              <a:t> </a:t>
            </a: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sz="27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6815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8180613" y="-5978"/>
            <a:ext cx="4011081" cy="202559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Shape, arrow&#10;&#10;Description automatically generated">
            <a:extLst>
              <a:ext uri="{FF2B5EF4-FFF2-40B4-BE49-F238E27FC236}">
                <a16:creationId xmlns:a16="http://schemas.microsoft.com/office/drawing/2014/main" id="{CD4F1FE4-89D2-4C88-B9FC-B41C42F03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025809" y="2361537"/>
            <a:ext cx="2165885" cy="4226118"/>
          </a:xfrm>
          <a:prstGeom prst="rect">
            <a:avLst/>
          </a:pr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419699" y="2687444"/>
            <a:ext cx="9091863" cy="3757962"/>
          </a:xfrm>
        </p:spPr>
        <p:txBody>
          <a:bodyPr>
            <a:normAutofit fontScale="90000"/>
          </a:bodyPr>
          <a:lstStyle/>
          <a:p>
            <a:r>
              <a:rPr lang="en-GB" dirty="0">
                <a:latin typeface="Arial" panose="020B0604020202020204" pitchFamily="34" charset="0"/>
                <a:cs typeface="Arial" panose="020B0604020202020204" pitchFamily="34" charset="0"/>
              </a:rPr>
              <a:t>What will IRIS do:</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1.	Collate and Convene Stakeholders</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2.	Research and Innovation Planning</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3.	Identify and Address Research and Innovation Priorities</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4.	</a:t>
            </a:r>
            <a:r>
              <a:rPr lang="en-GB" sz="2000" i="0" dirty="0">
                <a:solidFill>
                  <a:srgbClr val="000000"/>
                </a:solidFill>
                <a:effectLst/>
                <a:highlight>
                  <a:srgbClr val="FFFFFF"/>
                </a:highlight>
                <a:latin typeface="Arial" panose="020B0604020202020204" pitchFamily="34" charset="0"/>
              </a:rPr>
              <a:t>Influence the National and International Research and Innovation Agenda</a:t>
            </a:r>
            <a:br>
              <a:rPr lang="en-GB" sz="2000" i="0" dirty="0">
                <a:solidFill>
                  <a:srgbClr val="000000"/>
                </a:solidFill>
                <a:effectLst/>
                <a:highlight>
                  <a:srgbClr val="FFFFFF"/>
                </a:highlight>
                <a:latin typeface="Arial" panose="020B0604020202020204" pitchFamily="34" charset="0"/>
              </a:rPr>
            </a:br>
            <a:r>
              <a:rPr lang="en-GB" sz="2000" i="0" dirty="0">
                <a:solidFill>
                  <a:srgbClr val="000000"/>
                </a:solidFill>
                <a:effectLst/>
                <a:highlight>
                  <a:srgbClr val="FFFFFF"/>
                </a:highlight>
                <a:latin typeface="Arial" panose="020B0604020202020204" pitchFamily="34" charset="0"/>
              </a:rPr>
              <a:t>5.	Expand Research and Innovation</a:t>
            </a:r>
            <a:br>
              <a:rPr lang="en-GB" sz="2000" i="0" dirty="0">
                <a:solidFill>
                  <a:srgbClr val="000000"/>
                </a:solidFill>
                <a:effectLst/>
                <a:highlight>
                  <a:srgbClr val="FFFFFF"/>
                </a:highlight>
                <a:latin typeface="Arial" panose="020B0604020202020204" pitchFamily="34" charset="0"/>
              </a:rPr>
            </a:br>
            <a:r>
              <a:rPr lang="en-GB" sz="2000" i="0" dirty="0">
                <a:solidFill>
                  <a:srgbClr val="000000"/>
                </a:solidFill>
                <a:effectLst/>
                <a:highlight>
                  <a:srgbClr val="FFFFFF"/>
                </a:highlight>
                <a:latin typeface="Arial" panose="020B0604020202020204" pitchFamily="34" charset="0"/>
              </a:rPr>
              <a:t>6.	Promote Evidence Based Practice</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7.	</a:t>
            </a:r>
            <a:r>
              <a:rPr lang="en-GB" sz="2000" i="0" dirty="0">
                <a:solidFill>
                  <a:srgbClr val="000000"/>
                </a:solidFill>
                <a:effectLst/>
                <a:latin typeface="Arial" panose="020B0604020202020204" pitchFamily="34" charset="0"/>
                <a:cs typeface="Arial" panose="020B0604020202020204" pitchFamily="34" charset="0"/>
              </a:rPr>
              <a:t>Harmonise and Coordinate Research and Innovation Activities</a:t>
            </a:r>
            <a:br>
              <a:rPr lang="en-GB" sz="2000" i="0" dirty="0">
                <a:solidFill>
                  <a:srgbClr val="000000"/>
                </a:solidFill>
                <a:effectLst/>
                <a:latin typeface="Arial" panose="020B0604020202020204" pitchFamily="34" charset="0"/>
                <a:cs typeface="Arial" panose="020B0604020202020204" pitchFamily="34" charset="0"/>
              </a:rPr>
            </a:br>
            <a:r>
              <a:rPr lang="en-GB" sz="2000" i="0" dirty="0">
                <a:solidFill>
                  <a:srgbClr val="000000"/>
                </a:solidFill>
                <a:effectLst/>
                <a:latin typeface="Arial" panose="020B0604020202020204" pitchFamily="34" charset="0"/>
                <a:cs typeface="Arial" panose="020B0604020202020204" pitchFamily="34" charset="0"/>
              </a:rPr>
              <a:t>8.	Cultivate a learning </a:t>
            </a:r>
            <a:r>
              <a:rPr lang="en-GB" sz="2000" dirty="0">
                <a:solidFill>
                  <a:srgbClr val="000000"/>
                </a:solidFill>
                <a:latin typeface="Arial" panose="020B0604020202020204" pitchFamily="34" charset="0"/>
                <a:cs typeface="Arial" panose="020B0604020202020204" pitchFamily="34" charset="0"/>
              </a:rPr>
              <a:t>e</a:t>
            </a:r>
            <a:r>
              <a:rPr lang="en-GB" sz="2000" i="0" dirty="0">
                <a:solidFill>
                  <a:srgbClr val="000000"/>
                </a:solidFill>
                <a:effectLst/>
                <a:latin typeface="Arial" panose="020B0604020202020204" pitchFamily="34" charset="0"/>
                <a:cs typeface="Arial" panose="020B0604020202020204" pitchFamily="34" charset="0"/>
              </a:rPr>
              <a:t>nvironment </a:t>
            </a:r>
            <a:br>
              <a:rPr lang="en-GB" sz="2000" i="0" dirty="0">
                <a:solidFill>
                  <a:srgbClr val="000000"/>
                </a:solidFill>
                <a:effectLst/>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9</a:t>
            </a:r>
            <a:r>
              <a:rPr lang="en-GB" sz="2000" i="0" dirty="0">
                <a:solidFill>
                  <a:srgbClr val="000000"/>
                </a:solidFill>
                <a:effectLst/>
                <a:latin typeface="Arial" panose="020B0604020202020204" pitchFamily="34" charset="0"/>
                <a:cs typeface="Arial" panose="020B0604020202020204" pitchFamily="34" charset="0"/>
              </a:rPr>
              <a:t>.	</a:t>
            </a:r>
            <a:r>
              <a:rPr lang="en-GB" sz="2000" i="0" dirty="0">
                <a:solidFill>
                  <a:srgbClr val="000000"/>
                </a:solidFill>
                <a:effectLst/>
                <a:highlight>
                  <a:srgbClr val="FFFFFF"/>
                </a:highlight>
                <a:latin typeface="Arial" panose="020B0604020202020204" pitchFamily="34" charset="0"/>
              </a:rPr>
              <a:t>Leverage Commercial Contract Research and Innovation</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10.	</a:t>
            </a:r>
            <a:r>
              <a:rPr lang="en-GB" sz="2000" i="0" dirty="0">
                <a:solidFill>
                  <a:srgbClr val="000000"/>
                </a:solidFill>
                <a:effectLst/>
                <a:highlight>
                  <a:srgbClr val="FFFFFF"/>
                </a:highlight>
                <a:latin typeface="Arial" panose="020B0604020202020204" pitchFamily="34" charset="0"/>
              </a:rPr>
              <a:t>Develop the Research and Innovation Workforce and Infrastructure</a:t>
            </a:r>
            <a:br>
              <a:rPr lang="en-GB" sz="2000" i="0" dirty="0">
                <a:solidFill>
                  <a:srgbClr val="000000"/>
                </a:solidFill>
                <a:effectLst/>
                <a:highlight>
                  <a:srgbClr val="FFFFFF"/>
                </a:highlight>
                <a:latin typeface="Arial" panose="020B0604020202020204" pitchFamily="34" charset="0"/>
              </a:rPr>
            </a:br>
            <a:r>
              <a:rPr lang="en-GB" sz="2000" i="0" dirty="0">
                <a:solidFill>
                  <a:srgbClr val="000000"/>
                </a:solidFill>
                <a:effectLst/>
                <a:highlight>
                  <a:srgbClr val="FFFFFF"/>
                </a:highlight>
                <a:latin typeface="Arial" panose="020B0604020202020204" pitchFamily="34" charset="0"/>
              </a:rPr>
              <a:t>11.	Sustainability </a:t>
            </a:r>
            <a:br>
              <a:rPr lang="en-GB" sz="2000" i="0" dirty="0">
                <a:solidFill>
                  <a:srgbClr val="000000"/>
                </a:solidFill>
                <a:effectLst/>
                <a:highlight>
                  <a:srgbClr val="FFFFFF"/>
                </a:highlight>
                <a:latin typeface="Arial" panose="020B0604020202020204" pitchFamily="34" charset="0"/>
              </a:rPr>
            </a:br>
            <a:r>
              <a:rPr lang="en-GB" sz="2000" i="0" dirty="0">
                <a:solidFill>
                  <a:srgbClr val="000000"/>
                </a:solidFill>
                <a:effectLst/>
                <a:highlight>
                  <a:srgbClr val="FFFFFF"/>
                </a:highlight>
                <a:latin typeface="Arial" panose="020B0604020202020204" pitchFamily="34" charset="0"/>
              </a:rPr>
              <a:t>12.	Improve Healthcare and Outcomes</a:t>
            </a:r>
            <a:br>
              <a:rPr lang="en-GB" sz="2700" dirty="0">
                <a:latin typeface="Arial" panose="020B0604020202020204" pitchFamily="34" charset="0"/>
                <a:cs typeface="Arial" panose="020B0604020202020204" pitchFamily="34" charset="0"/>
              </a:rPr>
            </a:br>
            <a:r>
              <a:rPr lang="en-GB" sz="2700"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sz="27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65550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AC26EA7352E34F86D4AA562782FF22" ma:contentTypeVersion="13" ma:contentTypeDescription="Create a new document." ma:contentTypeScope="" ma:versionID="e8ffb381dc51d2fceebd42fbdef89bd8">
  <xsd:schema xmlns:xsd="http://www.w3.org/2001/XMLSchema" xmlns:xs="http://www.w3.org/2001/XMLSchema" xmlns:p="http://schemas.microsoft.com/office/2006/metadata/properties" xmlns:ns2="6428267d-7394-45d4-b8b7-44b2fb490a7d" xmlns:ns3="a4985664-5b4c-40ea-9def-4dfc50360a43" targetNamespace="http://schemas.microsoft.com/office/2006/metadata/properties" ma:root="true" ma:fieldsID="789153712163ec0c3036b81b29c43aa5" ns2:_="" ns3:_="">
    <xsd:import namespace="6428267d-7394-45d4-b8b7-44b2fb490a7d"/>
    <xsd:import namespace="a4985664-5b4c-40ea-9def-4dfc50360a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28267d-7394-45d4-b8b7-44b2fb490a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661ed98-3636-4268-8815-0c4e8562bab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85664-5b4c-40ea-9def-4dfc50360a4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99752b3-8903-41af-b2a5-317a5ef81e06}" ma:internalName="TaxCatchAll" ma:showField="CatchAllData" ma:web="a4985664-5b4c-40ea-9def-4dfc50360a4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714139-9E34-457D-AEB9-B3864188E0AF}"/>
</file>

<file path=customXml/itemProps2.xml><?xml version="1.0" encoding="utf-8"?>
<ds:datastoreItem xmlns:ds="http://schemas.openxmlformats.org/officeDocument/2006/customXml" ds:itemID="{CD3B1E1F-4F2E-47EB-90E5-5E1A69BCCEA2}"/>
</file>

<file path=docProps/app.xml><?xml version="1.0" encoding="utf-8"?>
<Properties xmlns="http://schemas.openxmlformats.org/officeDocument/2006/extended-properties" xmlns:vt="http://schemas.openxmlformats.org/officeDocument/2006/docPropsVTypes">
  <TotalTime>2</TotalTime>
  <Words>1482</Words>
  <Application>Microsoft Office PowerPoint</Application>
  <PresentationFormat>Widescreen</PresentationFormat>
  <Paragraphs>207</Paragraphs>
  <Slides>20</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1" baseType="lpstr">
      <vt:lpstr>Aptos</vt:lpstr>
      <vt:lpstr>Aptos Display</vt:lpstr>
      <vt:lpstr>Arial</vt:lpstr>
      <vt:lpstr>Calibri</vt:lpstr>
      <vt:lpstr>Franklin Gothic Book</vt:lpstr>
      <vt:lpstr>Helvetica</vt:lpstr>
      <vt:lpstr>Poppins</vt:lpstr>
      <vt:lpstr>Times New Roman</vt:lpstr>
      <vt:lpstr>Wingdings</vt:lpstr>
      <vt:lpstr>Office Theme</vt:lpstr>
      <vt:lpstr>Acrobat Document</vt:lpstr>
      <vt:lpstr>   Maximising the Benefits of Research and Innovation:                          Establishing and developing the Cheshire and Merseyside Integrated Research and Innovation System (IRIS)         </vt:lpstr>
      <vt:lpstr>In this session we will:</vt:lpstr>
      <vt:lpstr>PowerPoint Presentation</vt:lpstr>
      <vt:lpstr>Maximising the benefits of research: </vt:lpstr>
      <vt:lpstr>PowerPoint Presentation</vt:lpstr>
      <vt:lpstr>PowerPoint Presentation</vt:lpstr>
      <vt:lpstr>PowerPoint Presentation</vt:lpstr>
      <vt:lpstr>What is the C&amp;M Integrated Research and Innovation System (IRIS):  The primary aim of IRIS is to create a research and innovation driven healthcare ecosystem that benefits the entire population by fostering research and innovation excellence to improve the health and wellbeing of the population of Cheshire and Merseyside and further afield. IRIS will identify, address, and prioritise local and national research and innovation needs and priorities. This will lead to improved healthcare outcomes, the promotion of evidence-based practices, expanded research efforts, and enhanced collaboration across the healthcare system.       </vt:lpstr>
      <vt:lpstr>What will IRIS do:  1. Collate and Convene Stakeholders 2. Research and Innovation Planning 3. Identify and Address Research and Innovation Priorities 4. Influence the National and International Research and Innovation Agenda 5. Expand Research and Innovation 6. Promote Evidence Based Practice 7. Harmonise and Coordinate Research and Innovation Activities 8. Cultivate a learning environment  9. Leverage Commercial Contract Research and Innovation 10. Develop the Research and Innovation Workforce and Infrastructure 11. Sustainability  12. Improve Healthcare and Outcomes     </vt:lpstr>
      <vt:lpstr>PowerPoint Presentation</vt:lpstr>
      <vt:lpstr>PowerPoint Presentation</vt:lpstr>
      <vt:lpstr>The Centre’s Purpose</vt:lpstr>
      <vt:lpstr>Ecosystem</vt:lpstr>
      <vt:lpstr>Charter: Civic Data Cooperative</vt:lpstr>
      <vt:lpstr>Current Themes and Projects</vt:lpstr>
      <vt:lpstr>NHS Data Governance</vt:lpstr>
      <vt:lpstr>Data into Action Delivery</vt:lpstr>
      <vt:lpstr>CHIL Governance with NHS</vt:lpstr>
      <vt:lpstr>Rationale for adoption by IRIS: </vt:lpstr>
      <vt:lpstr>Broad outline of mechanism / process: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Maximising the Benefits of Research and Innovation:                          Establishing and developing the Cheshire and Merseyside Integrated Research and Innovation System (IRIS)         </dc:title>
  <dc:creator>Laura Jones</dc:creator>
  <cp:lastModifiedBy>Laura Jones</cp:lastModifiedBy>
  <cp:revision>1</cp:revision>
  <dcterms:created xsi:type="dcterms:W3CDTF">2024-05-01T12:00:07Z</dcterms:created>
  <dcterms:modified xsi:type="dcterms:W3CDTF">2024-05-01T12:02:44Z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2024-05-01T12:00:42Z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fa308aa5-7f36-475e-8c69-a40290198ca6</vt:lpwstr>
  </property>
  <property fmtid="{D5CDD505-2E9C-101B-9397-08002B2CF9AE}" pid="7" name="MSIP_Label_defa4170-0d19-0005-0004-bc88714345d2_ActionId">
    <vt:lpwstr>0aeed0f1-d2e1-4e45-815d-0fb6be94851f</vt:lpwstr>
  </property>
  <property fmtid="{D5CDD505-2E9C-101B-9397-08002B2CF9AE}" pid="8" name="MSIP_Label_defa4170-0d19-0005-0004-bc88714345d2_ContentBits">
    <vt:lpwstr>0</vt:lpwstr>
  </property>
</Properties>
</file>