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8" r:id="rId5"/>
  </p:sldMasterIdLst>
  <p:notesMasterIdLst>
    <p:notesMasterId r:id="rId27"/>
  </p:notesMasterIdLst>
  <p:sldIdLst>
    <p:sldId id="2145707200" r:id="rId6"/>
    <p:sldId id="2145707242" r:id="rId7"/>
    <p:sldId id="2145707227" r:id="rId8"/>
    <p:sldId id="2145707244" r:id="rId9"/>
    <p:sldId id="2145707186" r:id="rId10"/>
    <p:sldId id="2145707234" r:id="rId11"/>
    <p:sldId id="2145707223" r:id="rId12"/>
    <p:sldId id="2145707237" r:id="rId13"/>
    <p:sldId id="356" r:id="rId14"/>
    <p:sldId id="2145707243" r:id="rId15"/>
    <p:sldId id="2145707236" r:id="rId16"/>
    <p:sldId id="2145707238" r:id="rId17"/>
    <p:sldId id="256" r:id="rId18"/>
    <p:sldId id="2145707226" r:id="rId19"/>
    <p:sldId id="264" r:id="rId20"/>
    <p:sldId id="1212" r:id="rId21"/>
    <p:sldId id="2145707211" r:id="rId22"/>
    <p:sldId id="2145707229" r:id="rId23"/>
    <p:sldId id="2145707222" r:id="rId24"/>
    <p:sldId id="2145707245" r:id="rId25"/>
    <p:sldId id="2145707240" r:id="rId26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29B6"/>
    <a:srgbClr val="DF8638"/>
    <a:srgbClr val="5B8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Thompson" userId="b69f1360-ccd9-4f07-9da2-80a51c93292d" providerId="ADAL" clId="{705B03F1-B0E8-420E-B81E-C0A03829A005}"/>
    <pc:docChg chg="delSld delMainMaster">
      <pc:chgData name="Sarah Thompson" userId="b69f1360-ccd9-4f07-9da2-80a51c93292d" providerId="ADAL" clId="{705B03F1-B0E8-420E-B81E-C0A03829A005}" dt="2024-05-01T13:05:23.494" v="0" actId="47"/>
      <pc:docMkLst>
        <pc:docMk/>
      </pc:docMkLst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2857714860" sldId="259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2534482483" sldId="500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1881358437" sldId="2145707246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1359102855" sldId="2145707247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3161295436" sldId="2145707248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1503346195" sldId="2145707249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3121614806" sldId="2145707250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568974876" sldId="2145707251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1698334558" sldId="2145707252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1841810918" sldId="2145707253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2835871282" sldId="2145707254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1533476427" sldId="2145707255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1937658285" sldId="2145707256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262759181" sldId="2145707257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1659618774" sldId="2145707258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2125444304" sldId="2145707259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1430956141" sldId="2145707260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1102194902" sldId="2145707261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2675512778" sldId="2145707262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2541626980" sldId="2145707263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3062912546" sldId="2145707264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3428012488" sldId="2145707265"/>
        </pc:sldMkLst>
      </pc:sldChg>
      <pc:sldChg chg="del">
        <pc:chgData name="Sarah Thompson" userId="b69f1360-ccd9-4f07-9da2-80a51c93292d" providerId="ADAL" clId="{705B03F1-B0E8-420E-B81E-C0A03829A005}" dt="2024-05-01T13:05:23.494" v="0" actId="47"/>
        <pc:sldMkLst>
          <pc:docMk/>
          <pc:sldMk cId="1901929941" sldId="2145707266"/>
        </pc:sldMkLst>
      </pc:sldChg>
      <pc:sldMasterChg chg="del delSldLayout">
        <pc:chgData name="Sarah Thompson" userId="b69f1360-ccd9-4f07-9da2-80a51c93292d" providerId="ADAL" clId="{705B03F1-B0E8-420E-B81E-C0A03829A005}" dt="2024-05-01T13:05:23.494" v="0" actId="47"/>
        <pc:sldMasterMkLst>
          <pc:docMk/>
          <pc:sldMasterMk cId="3905220099" sldId="2147483680"/>
        </pc:sldMasterMkLst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3905220099" sldId="2147483680"/>
            <pc:sldLayoutMk cId="191068572" sldId="2147483681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3905220099" sldId="2147483680"/>
            <pc:sldLayoutMk cId="3428613360" sldId="2147483682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3905220099" sldId="2147483680"/>
            <pc:sldLayoutMk cId="2047687241" sldId="2147483683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3905220099" sldId="2147483680"/>
            <pc:sldLayoutMk cId="1467731298" sldId="2147483684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3905220099" sldId="2147483680"/>
            <pc:sldLayoutMk cId="4183385190" sldId="2147483685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3905220099" sldId="2147483680"/>
            <pc:sldLayoutMk cId="2866664454" sldId="2147483686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3905220099" sldId="2147483680"/>
            <pc:sldLayoutMk cId="1586706574" sldId="2147483687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3905220099" sldId="2147483680"/>
            <pc:sldLayoutMk cId="1790005156" sldId="2147483688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3905220099" sldId="2147483680"/>
            <pc:sldLayoutMk cId="3021313884" sldId="2147483689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3905220099" sldId="2147483680"/>
            <pc:sldLayoutMk cId="2699054359" sldId="2147483690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3905220099" sldId="2147483680"/>
            <pc:sldLayoutMk cId="3723140035" sldId="2147483691"/>
          </pc:sldLayoutMkLst>
        </pc:sldLayoutChg>
      </pc:sldMasterChg>
      <pc:sldMasterChg chg="del delSldLayout">
        <pc:chgData name="Sarah Thompson" userId="b69f1360-ccd9-4f07-9da2-80a51c93292d" providerId="ADAL" clId="{705B03F1-B0E8-420E-B81E-C0A03829A005}" dt="2024-05-01T13:05:23.494" v="0" actId="47"/>
        <pc:sldMasterMkLst>
          <pc:docMk/>
          <pc:sldMasterMk cId="4176096867" sldId="2147483692"/>
        </pc:sldMasterMkLst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4176096867" sldId="2147483692"/>
            <pc:sldLayoutMk cId="166407706" sldId="2147483693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4176096867" sldId="2147483692"/>
            <pc:sldLayoutMk cId="3487558681" sldId="2147483694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4176096867" sldId="2147483692"/>
            <pc:sldLayoutMk cId="130391834" sldId="2147483695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4176096867" sldId="2147483692"/>
            <pc:sldLayoutMk cId="3338336362" sldId="2147483696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4176096867" sldId="2147483692"/>
            <pc:sldLayoutMk cId="1126108685" sldId="2147483697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4176096867" sldId="2147483692"/>
            <pc:sldLayoutMk cId="111738527" sldId="2147483698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4176096867" sldId="2147483692"/>
            <pc:sldLayoutMk cId="519050005" sldId="2147483699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4176096867" sldId="2147483692"/>
            <pc:sldLayoutMk cId="4183481499" sldId="2147483700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4176096867" sldId="2147483692"/>
            <pc:sldLayoutMk cId="1568728242" sldId="2147483701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4176096867" sldId="2147483692"/>
            <pc:sldLayoutMk cId="3455394679" sldId="2147483702"/>
          </pc:sldLayoutMkLst>
        </pc:sldLayoutChg>
        <pc:sldLayoutChg chg="del">
          <pc:chgData name="Sarah Thompson" userId="b69f1360-ccd9-4f07-9da2-80a51c93292d" providerId="ADAL" clId="{705B03F1-B0E8-420E-B81E-C0A03829A005}" dt="2024-05-01T13:05:23.494" v="0" actId="47"/>
          <pc:sldLayoutMkLst>
            <pc:docMk/>
            <pc:sldMasterMk cId="4176096867" sldId="2147483692"/>
            <pc:sldLayoutMk cId="259816388" sldId="214748370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A781B-D52A-44DA-885E-FF20E7DD8040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DB681-338E-48F8-AD07-851963433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36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38HrPnYkHI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38HrPnYkHI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DB681-338E-48F8-AD07-851963433AC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230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F8ACD8-F9BC-48EE-A9B4-0380558EF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87A021-3753-4934-A5F6-86D8BB733A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GB" b="1"/>
              <a:t>AQUA</a:t>
            </a:r>
          </a:p>
          <a:p>
            <a:endParaRPr lang="en-GB" b="1"/>
          </a:p>
          <a:p>
            <a:r>
              <a:rPr lang="en-GB" b="1"/>
              <a:t>Our </a:t>
            </a:r>
            <a:r>
              <a:rPr lang="en-GB"/>
              <a:t>– 8b leadership community </a:t>
            </a:r>
          </a:p>
          <a:p>
            <a:endParaRPr lang="en-GB"/>
          </a:p>
          <a:p>
            <a:r>
              <a:rPr lang="en-GB" b="1"/>
              <a:t>Shared – </a:t>
            </a:r>
            <a:r>
              <a:rPr lang="en-GB" b="0"/>
              <a:t>what unites you as together as a leadership community? </a:t>
            </a:r>
          </a:p>
          <a:p>
            <a:endParaRPr lang="en-GB" b="0"/>
          </a:p>
          <a:p>
            <a:r>
              <a:rPr lang="en-GB" b="1"/>
              <a:t>Purpose</a:t>
            </a:r>
            <a:r>
              <a:rPr lang="en-GB" b="0"/>
              <a:t> – What is your higher purpose, what matters to you all? </a:t>
            </a:r>
          </a:p>
          <a:p>
            <a:endParaRPr lang="en-GB" b="0"/>
          </a:p>
          <a:p>
            <a:r>
              <a:rPr lang="en-GB" b="0"/>
              <a:t>3 groups in total (no more than 6 in a group) 15 mins having a go, 10 mins to share.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82B42-0024-4849-8A02-B4CE03AB435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1B538B4-B44B-4F14-9C79-120980016F50}" type="slidenum">
              <a:t>16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048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E9FBE-F548-4E3E-B964-9361C12E85C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471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https://www.youtube.com/watch?v=V38HrPnYkHI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E9FBE-F548-4E3E-B964-9361C12E85C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543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F8ACD8-F9BC-48EE-A9B4-0380558EF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87A021-3753-4934-A5F6-86D8BB733A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baseline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82B42-0024-4849-8A02-B4CE03AB435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1B538B4-B44B-4F14-9C79-120980016F50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819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213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https://www.youtube.com/watch?v=V38HrPnYkHI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DB681-338E-48F8-AD07-851963433AC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667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We have spent a lot of time building Trust as a group and how this helps build stronger relationships. This model brings to life lots about what we know of high performing teams and the ingredients that makes a successful group.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DB681-338E-48F8-AD07-851963433AC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654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lvl="1" indent="-2730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0" dirty="0">
                <a:solidFill>
                  <a:srgbClr val="000000"/>
                </a:solidFill>
                <a:latin typeface="Gill Sans"/>
              </a:rPr>
              <a:t>Step up a gear</a:t>
            </a:r>
          </a:p>
          <a:p>
            <a:pPr marL="355600" lvl="1" indent="-2730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0" dirty="0">
                <a:latin typeface="Gill Sans"/>
              </a:rPr>
              <a:t>run like clockwork</a:t>
            </a:r>
          </a:p>
          <a:p>
            <a:pPr marL="355600" lvl="1" indent="-2730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0" dirty="0">
                <a:latin typeface="Gill Sans"/>
              </a:rPr>
              <a:t>run like a well oiled machine</a:t>
            </a:r>
          </a:p>
          <a:p>
            <a:pPr marL="355600" lvl="1" indent="-2730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0" dirty="0">
                <a:latin typeface="Gill Sans"/>
              </a:rPr>
              <a:t>the machinery of government</a:t>
            </a:r>
          </a:p>
          <a:p>
            <a:pPr marL="355600" lvl="1" indent="-2730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0" dirty="0">
                <a:latin typeface="Gill Sans"/>
              </a:rPr>
              <a:t>policy instruments</a:t>
            </a:r>
          </a:p>
          <a:p>
            <a:pPr marL="355600" lvl="1" indent="-2730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0" dirty="0">
                <a:latin typeface="Gill Sans"/>
              </a:rPr>
              <a:t>policy levers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DB681-338E-48F8-AD07-851963433AC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611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lvl="1" indent="-2730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0" dirty="0">
                <a:solidFill>
                  <a:srgbClr val="000000"/>
                </a:solidFill>
                <a:latin typeface="Gill Sans"/>
              </a:rPr>
              <a:t>Step up a gear</a:t>
            </a:r>
          </a:p>
          <a:p>
            <a:pPr marL="355600" lvl="1" indent="-2730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0" dirty="0">
                <a:latin typeface="Gill Sans"/>
              </a:rPr>
              <a:t>run like clockwork</a:t>
            </a:r>
          </a:p>
          <a:p>
            <a:pPr marL="355600" lvl="1" indent="-2730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0" dirty="0">
                <a:latin typeface="Gill Sans"/>
              </a:rPr>
              <a:t>run like a well oiled machine</a:t>
            </a:r>
          </a:p>
          <a:p>
            <a:pPr marL="355600" lvl="1" indent="-2730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0" dirty="0">
                <a:latin typeface="Gill Sans"/>
              </a:rPr>
              <a:t>the machinery of government</a:t>
            </a:r>
          </a:p>
          <a:p>
            <a:pPr marL="355600" lvl="1" indent="-2730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0" dirty="0">
                <a:latin typeface="Gill Sans"/>
              </a:rPr>
              <a:t>policy instruments</a:t>
            </a:r>
          </a:p>
          <a:p>
            <a:pPr marL="355600" lvl="1" indent="-2730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0" dirty="0">
                <a:latin typeface="Gill Sans"/>
              </a:rPr>
              <a:t>policy levers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DB681-338E-48F8-AD07-851963433AC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685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F8ACD8-F9BC-48EE-A9B4-0380558EF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87A021-3753-4934-A5F6-86D8BB733A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82B42-0024-4849-8A02-B4CE03AB435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1B538B4-B44B-4F14-9C79-120980016F50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196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Effective leadership behaviours </a:t>
            </a:r>
          </a:p>
          <a:p>
            <a:r>
              <a:rPr lang="en-GB" dirty="0"/>
              <a:t>Diagram</a:t>
            </a:r>
            <a:r>
              <a:rPr lang="en-GB" baseline="0" dirty="0"/>
              <a:t> showing:</a:t>
            </a:r>
            <a:endParaRPr lang="en-GB" dirty="0"/>
          </a:p>
          <a:p>
            <a:endParaRPr lang="en-GB" dirty="0"/>
          </a:p>
          <a:p>
            <a:r>
              <a:rPr lang="en-GB" dirty="0"/>
              <a:t>Range from Task &amp; ideas to Relationships &amp;</a:t>
            </a:r>
            <a:r>
              <a:rPr lang="en-GB" baseline="0" dirty="0"/>
              <a:t> behaviours</a:t>
            </a:r>
            <a:endParaRPr lang="en-GB" dirty="0"/>
          </a:p>
          <a:p>
            <a:endParaRPr lang="en-GB" dirty="0"/>
          </a:p>
          <a:p>
            <a:r>
              <a:rPr lang="en-GB" dirty="0"/>
              <a:t>Be courageous – Embrace uncertainty; Distribute</a:t>
            </a:r>
            <a:r>
              <a:rPr lang="en-GB" baseline="0" dirty="0"/>
              <a:t> leadership &amp; decisions</a:t>
            </a:r>
            <a:endParaRPr lang="en-GB" dirty="0"/>
          </a:p>
          <a:p>
            <a:endParaRPr lang="en-GB" dirty="0"/>
          </a:p>
          <a:p>
            <a:r>
              <a:rPr lang="en-GB" dirty="0"/>
              <a:t>Be curious – Adopt open enquiring mindset;</a:t>
            </a:r>
            <a:r>
              <a:rPr lang="en-GB" baseline="0" dirty="0"/>
              <a:t> Draw on widely diverse perspectives; Go out of your way to make connections</a:t>
            </a:r>
            <a:endParaRPr lang="en-GB" dirty="0"/>
          </a:p>
          <a:p>
            <a:endParaRPr lang="en-GB" dirty="0"/>
          </a:p>
          <a:p>
            <a:r>
              <a:rPr lang="en-GB" dirty="0"/>
              <a:t>Be</a:t>
            </a:r>
            <a:r>
              <a:rPr lang="en-GB" baseline="0" dirty="0"/>
              <a:t> clear – Establish compelling vision; Invest in promoting values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A8F4F5-847D-4419-91F0-3B1C46321E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38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http://www.aqua.nhs.uk/" TargetMode="External"/><Relationship Id="rId4" Type="http://schemas.openxmlformats.org/officeDocument/2006/relationships/hyperlink" Target="mailto:enquiries@aqua.nhs.uk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blue letter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BA1BA3F-D349-DAE8-65A0-C395BE8F3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95275"/>
            <a:ext cx="177641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13721B-9331-9B36-805C-E15545CDC7DE}"/>
              </a:ext>
            </a:extLst>
          </p:cNvPr>
          <p:cNvSpPr/>
          <p:nvPr/>
        </p:nvSpPr>
        <p:spPr>
          <a:xfrm>
            <a:off x="0" y="5927725"/>
            <a:ext cx="12192000" cy="930275"/>
          </a:xfrm>
          <a:prstGeom prst="rect">
            <a:avLst/>
          </a:prstGeom>
          <a:solidFill>
            <a:srgbClr val="5B8AC5"/>
          </a:solidFill>
          <a:ln>
            <a:solidFill>
              <a:srgbClr val="5B8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/>
          </a:p>
        </p:txBody>
      </p:sp>
      <p:pic>
        <p:nvPicPr>
          <p:cNvPr id="5" name="Picture 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5240398-410E-0DB2-924C-0DB4D6065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938" y="6296025"/>
            <a:ext cx="754062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8493" y="2186535"/>
            <a:ext cx="2453640" cy="549275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rgbClr val="5B8AC5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58493" y="2879725"/>
            <a:ext cx="2914650" cy="549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DF8638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988420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BC3D0-CA80-7CEC-692A-5515703CE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5102DC-9078-9941-C25E-C6B5C8CF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C1226-4814-9CEC-60EA-2950F175B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378AD-5455-4A06-A911-2A016720AB88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ADF9-5FB3-5C7F-293E-99BB21C74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6DFC5-ED7B-9E27-0B7C-EFDAA35E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F70D-2320-433C-B188-0C3CC7E1B1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481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A0453B-78FC-6000-6FB1-F41E2E4AD897}"/>
              </a:ext>
            </a:extLst>
          </p:cNvPr>
          <p:cNvSpPr/>
          <p:nvPr/>
        </p:nvSpPr>
        <p:spPr>
          <a:xfrm>
            <a:off x="8110538" y="0"/>
            <a:ext cx="4254500" cy="6973888"/>
          </a:xfrm>
          <a:prstGeom prst="rect">
            <a:avLst/>
          </a:prstGeom>
          <a:solidFill>
            <a:srgbClr val="5B8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90" y="1218936"/>
            <a:ext cx="7299961" cy="484164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58251" y="181956"/>
            <a:ext cx="2453640" cy="549275"/>
          </a:xfrm>
          <a:prstGeom prst="rect">
            <a:avLst/>
          </a:prstGeom>
        </p:spPr>
        <p:txBody>
          <a:bodyPr/>
          <a:lstStyle>
            <a:lvl1pPr algn="r">
              <a:defRPr sz="54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8646621" y="1245590"/>
            <a:ext cx="3365270" cy="43668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Gill Sans MT" panose="020B05020201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Gill Sans MT" panose="020B05020201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Gill Sans MT" panose="020B05020201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58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314"/>
            <a:ext cx="10515600" cy="484164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91996" y="231832"/>
            <a:ext cx="2453640" cy="549275"/>
          </a:xfrm>
          <a:prstGeom prst="rect">
            <a:avLst/>
          </a:prstGeom>
        </p:spPr>
        <p:txBody>
          <a:bodyPr/>
          <a:lstStyle>
            <a:lvl1pPr algn="r">
              <a:defRPr sz="5400" b="1">
                <a:solidFill>
                  <a:srgbClr val="5B8AC5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613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227C09-F12C-0F93-492F-A3079B8AC7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8AC5"/>
          </a:solidFill>
          <a:ln>
            <a:solidFill>
              <a:srgbClr val="5B8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/>
          </a:p>
        </p:txBody>
      </p:sp>
      <p:pic>
        <p:nvPicPr>
          <p:cNvPr id="5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24129FDE-A670-455C-4241-717D704DA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2" y="332591"/>
            <a:ext cx="1819729" cy="59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50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88225"/>
            <a:ext cx="5157787" cy="5073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86495"/>
            <a:ext cx="5157787" cy="410316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024" y="1388224"/>
            <a:ext cx="5183188" cy="50738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86495"/>
            <a:ext cx="5183188" cy="410316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91996" y="231832"/>
            <a:ext cx="2453640" cy="549275"/>
          </a:xfrm>
          <a:prstGeom prst="rect">
            <a:avLst/>
          </a:prstGeom>
        </p:spPr>
        <p:txBody>
          <a:bodyPr/>
          <a:lstStyle>
            <a:lvl1pPr algn="r">
              <a:defRPr sz="5400" b="1">
                <a:solidFill>
                  <a:srgbClr val="5B8AC5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78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1D45DBE-3B8A-F5B9-A615-03CC4F3A64CD}"/>
              </a:ext>
            </a:extLst>
          </p:cNvPr>
          <p:cNvSpPr txBox="1">
            <a:spLocks/>
          </p:cNvSpPr>
          <p:nvPr/>
        </p:nvSpPr>
        <p:spPr>
          <a:xfrm>
            <a:off x="9391650" y="231775"/>
            <a:ext cx="2454275" cy="549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GB" altLang="en-US" sz="5400" b="1">
                <a:solidFill>
                  <a:srgbClr val="5B8AC5"/>
                </a:solidFill>
                <a:latin typeface="Gill Sans MT" panose="020B0502020104020203" pitchFamily="34" charset="0"/>
              </a:rPr>
              <a:t>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1643890"/>
            <a:ext cx="3932237" cy="106794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43890"/>
            <a:ext cx="6172200" cy="421716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808514"/>
            <a:ext cx="3932237" cy="3052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3520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ED5DD8-6BFF-F2BC-19E6-58577E5E7E43}"/>
              </a:ext>
            </a:extLst>
          </p:cNvPr>
          <p:cNvSpPr/>
          <p:nvPr/>
        </p:nvSpPr>
        <p:spPr>
          <a:xfrm>
            <a:off x="0" y="4686300"/>
            <a:ext cx="12192000" cy="2446338"/>
          </a:xfrm>
          <a:prstGeom prst="rect">
            <a:avLst/>
          </a:prstGeom>
          <a:solidFill>
            <a:srgbClr val="5B8AC5"/>
          </a:solidFill>
          <a:ln>
            <a:solidFill>
              <a:srgbClr val="5B8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A17E748-10EB-B2C1-CA85-2CE0D9B35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4921250"/>
            <a:ext cx="43338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5E18D862-BD7E-A9EC-40AA-9F5F8967B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4910138"/>
            <a:ext cx="458788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15301A1E-9FFB-3E3D-6522-688E5FBCB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4884738"/>
            <a:ext cx="1868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b="1">
                <a:solidFill>
                  <a:srgbClr val="FFFFFF"/>
                </a:solidFill>
                <a:latin typeface="Gill Sans MT" panose="020B0502020104020203" pitchFamily="34" charset="0"/>
              </a:rPr>
              <a:t>@Aqua_NHS</a:t>
            </a:r>
            <a:r>
              <a:rPr lang="en-GB" altLang="en-US">
                <a:solidFill>
                  <a:srgbClr val="FFFFFF"/>
                </a:solidFill>
                <a:latin typeface="Gill Sans MT" panose="020B0502020104020203" pitchFamily="34" charset="0"/>
              </a:rPr>
              <a:t>​</a:t>
            </a:r>
            <a:endParaRPr lang="en-GB" altLang="en-US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72C48C1-8B54-AE40-46A9-B232D6BC9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900" y="4910138"/>
            <a:ext cx="3392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b="1">
                <a:solidFill>
                  <a:srgbClr val="FFFFFF"/>
                </a:solidFill>
                <a:latin typeface="Gill Sans MT" panose="020B0502020104020203" pitchFamily="34" charset="0"/>
              </a:rPr>
              <a:t>Advancing Quality Alliance</a:t>
            </a:r>
            <a:r>
              <a:rPr lang="en-GB" altLang="en-US">
                <a:solidFill>
                  <a:srgbClr val="FFFFFF"/>
                </a:solidFill>
                <a:latin typeface="Gill Sans MT" panose="020B0502020104020203" pitchFamily="34" charset="0"/>
              </a:rPr>
              <a:t>​</a:t>
            </a:r>
            <a:endParaRPr lang="en-GB" altLang="en-US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4968C95-DA97-4C9D-47D5-830D1C3BC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5394325"/>
            <a:ext cx="62166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b="1">
                <a:solidFill>
                  <a:srgbClr val="FFFFFF"/>
                </a:solidFill>
                <a:latin typeface="Gill Sans MT" panose="020B0502020104020203" pitchFamily="34" charset="0"/>
              </a:rPr>
              <a:t>3rd Floor, Crossgate House, Cross Street, Sale, M33 7FT</a:t>
            </a:r>
            <a:r>
              <a:rPr lang="en-GB" altLang="en-US">
                <a:solidFill>
                  <a:srgbClr val="FFFFFF"/>
                </a:solidFill>
                <a:latin typeface="Gill Sans MT" panose="020B0502020104020203" pitchFamily="34" charset="0"/>
              </a:rPr>
              <a:t>​</a:t>
            </a:r>
            <a:endParaRPr lang="en-GB" altLang="en-US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eaLnBrk="1" hangingPunct="1"/>
            <a:r>
              <a:rPr lang="en-GB" altLang="en-US" b="1">
                <a:solidFill>
                  <a:srgbClr val="FFFFFF"/>
                </a:solidFill>
                <a:latin typeface="Gill Sans MT" panose="020B0502020104020203" pitchFamily="34" charset="0"/>
              </a:rPr>
              <a:t>Call: 0161 206 8938</a:t>
            </a:r>
            <a:r>
              <a:rPr lang="en-GB" altLang="en-US">
                <a:solidFill>
                  <a:srgbClr val="FFFFFF"/>
                </a:solidFill>
                <a:latin typeface="Gill Sans MT" panose="020B0502020104020203" pitchFamily="34" charset="0"/>
              </a:rPr>
              <a:t>​</a:t>
            </a:r>
            <a:endParaRPr lang="en-GB" altLang="en-US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eaLnBrk="1" hangingPunct="1"/>
            <a:r>
              <a:rPr lang="en-GB" altLang="en-US" b="1">
                <a:solidFill>
                  <a:srgbClr val="FFFFFF"/>
                </a:solidFill>
                <a:latin typeface="Gill Sans MT" panose="020B0502020104020203" pitchFamily="34" charset="0"/>
              </a:rPr>
              <a:t>Email: </a:t>
            </a:r>
            <a:r>
              <a:rPr lang="en-GB" altLang="en-US" b="1" u="sng">
                <a:solidFill>
                  <a:schemeClr val="bg1"/>
                </a:solidFill>
                <a:latin typeface="Gill Sans MT" panose="020B05020201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enquiries@aqua.nhs.uk</a:t>
            </a:r>
            <a:r>
              <a:rPr lang="en-GB" altLang="en-US">
                <a:solidFill>
                  <a:schemeClr val="bg1"/>
                </a:solidFill>
                <a:latin typeface="Gill Sans MT" panose="020B0502020104020203" pitchFamily="34" charset="0"/>
              </a:rPr>
              <a:t>​</a:t>
            </a:r>
            <a:endParaRPr lang="en-GB" altLang="en-US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eaLnBrk="1" hangingPunct="1"/>
            <a:r>
              <a:rPr lang="en-GB" altLang="en-US" b="1" u="sng">
                <a:solidFill>
                  <a:schemeClr val="bg1"/>
                </a:solidFill>
                <a:latin typeface="Gill Sans MT" panose="020B05020201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www.aqua.nhs.uk</a:t>
            </a:r>
            <a:endParaRPr lang="en-GB" altLang="en-US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eaLnBrk="1" hangingPunct="1"/>
            <a:endParaRPr lang="en-GB" altLang="en-US"/>
          </a:p>
        </p:txBody>
      </p:sp>
      <p:pic>
        <p:nvPicPr>
          <p:cNvPr id="9" name="Picture 10" descr="A blue letter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EA9E92-3C34-0DDD-8250-92A59D76A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95275"/>
            <a:ext cx="177641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587C188-33B8-7525-85F7-CE01B6D5D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938" y="6132513"/>
            <a:ext cx="754062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1BB460-ED8A-4807-97EF-8990113B0F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52550" y="2360500"/>
            <a:ext cx="4743450" cy="4215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5B8AC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6457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ection 1 1 1 3">
  <p:cSld name="Standard Section 1 1 1 3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>
            <a:spLocks noGrp="1"/>
          </p:cNvSpPr>
          <p:nvPr>
            <p:ph type="body" idx="1" hasCustomPrompt="1"/>
          </p:nvPr>
        </p:nvSpPr>
        <p:spPr>
          <a:xfrm>
            <a:off x="648476" y="1392475"/>
            <a:ext cx="5174699" cy="4671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450" tIns="105450" rIns="105450" bIns="105450" anchor="t" anchorCtr="0">
            <a:noAutofit/>
          </a:bodyPr>
          <a:lstStyle>
            <a:lvl1pPr marL="9523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None/>
              <a:defRPr sz="2199">
                <a:latin typeface="Gill Sans"/>
                <a:ea typeface="Gill Sans"/>
                <a:cs typeface="Gill Sans"/>
                <a:sym typeface="Gill Sans"/>
              </a:defRPr>
            </a:lvl1pPr>
            <a:lvl2pPr marL="914263" lvl="1" indent="-330151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○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1371395" lvl="2" indent="-330151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■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1828525" lvl="3" indent="-330151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●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2285657" lvl="4" indent="-330151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○"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marL="2742788" lvl="5" indent="-330151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■"/>
              <a:defRPr>
                <a:latin typeface="Gill Sans"/>
                <a:ea typeface="Gill Sans"/>
                <a:cs typeface="Gill Sans"/>
                <a:sym typeface="Gill Sans"/>
              </a:defRPr>
            </a:lvl6pPr>
            <a:lvl7pPr marL="3199920" lvl="6" indent="-330151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●"/>
              <a:defRPr>
                <a:latin typeface="Gill Sans"/>
                <a:ea typeface="Gill Sans"/>
                <a:cs typeface="Gill Sans"/>
                <a:sym typeface="Gill Sans"/>
              </a:defRPr>
            </a:lvl7pPr>
            <a:lvl8pPr marL="3657052" lvl="7" indent="-330151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○"/>
              <a:defRPr>
                <a:latin typeface="Gill Sans"/>
                <a:ea typeface="Gill Sans"/>
                <a:cs typeface="Gill Sans"/>
                <a:sym typeface="Gill Sans"/>
              </a:defRPr>
            </a:lvl8pPr>
            <a:lvl9pPr marL="4114183" lvl="8" indent="-330151" algn="l" rtl="0">
              <a:lnSpc>
                <a:spcPct val="90000"/>
              </a:lnSpc>
              <a:spcBef>
                <a:spcPts val="1855"/>
              </a:spcBef>
              <a:spcAft>
                <a:spcPts val="1855"/>
              </a:spcAft>
              <a:buClr>
                <a:schemeClr val="dk1"/>
              </a:buClr>
              <a:buSzPts val="1600"/>
              <a:buFont typeface="Gill Sans"/>
              <a:buChar char="■"/>
              <a:defRPr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7" name="Google Shape;197;p24"/>
          <p:cNvSpPr txBox="1">
            <a:spLocks noGrp="1"/>
          </p:cNvSpPr>
          <p:nvPr>
            <p:ph type="subTitle" idx="2" hasCustomPrompt="1"/>
          </p:nvPr>
        </p:nvSpPr>
        <p:spPr>
          <a:xfrm>
            <a:off x="5375827" y="562150"/>
            <a:ext cx="5897099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450" tIns="105450" rIns="105450" bIns="10545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069F"/>
              </a:buClr>
              <a:buSzPts val="2400"/>
              <a:buFont typeface="Gill Sans"/>
              <a:buNone/>
              <a:defRPr sz="3199" b="1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rgbClr val="418FDE"/>
              </a:buClr>
              <a:buSzPts val="1900"/>
              <a:buNone/>
              <a:defRPr sz="1957">
                <a:solidFill>
                  <a:srgbClr val="418FDE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rgbClr val="418FDE"/>
              </a:buClr>
              <a:buSzPts val="1900"/>
              <a:buNone/>
              <a:defRPr sz="1957">
                <a:solidFill>
                  <a:srgbClr val="418FDE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rgbClr val="418FDE"/>
              </a:buClr>
              <a:buSzPts val="1900"/>
              <a:buNone/>
              <a:defRPr sz="1957">
                <a:solidFill>
                  <a:srgbClr val="418FDE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rgbClr val="418FDE"/>
              </a:buClr>
              <a:buSzPts val="1900"/>
              <a:buNone/>
              <a:defRPr sz="1957">
                <a:solidFill>
                  <a:srgbClr val="418FDE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rgbClr val="418FDE"/>
              </a:buClr>
              <a:buSzPts val="1900"/>
              <a:buNone/>
              <a:defRPr sz="1957">
                <a:solidFill>
                  <a:srgbClr val="418FDE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rgbClr val="418FDE"/>
              </a:buClr>
              <a:buSzPts val="1900"/>
              <a:buNone/>
              <a:defRPr sz="1957">
                <a:solidFill>
                  <a:srgbClr val="418FDE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rgbClr val="418FDE"/>
              </a:buClr>
              <a:buSzPts val="1900"/>
              <a:buNone/>
              <a:defRPr sz="1957">
                <a:solidFill>
                  <a:srgbClr val="418FDE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1855"/>
              </a:spcBef>
              <a:spcAft>
                <a:spcPts val="1855"/>
              </a:spcAft>
              <a:buClr>
                <a:srgbClr val="418FDE"/>
              </a:buClr>
              <a:buSzPts val="1900"/>
              <a:buNone/>
              <a:defRPr sz="1957">
                <a:solidFill>
                  <a:srgbClr val="418FDE"/>
                </a:solidFill>
              </a:defRPr>
            </a:lvl9pPr>
          </a:lstStyle>
          <a:p>
            <a:r>
              <a:rPr lang="en-US"/>
              <a:t>CLICK TO ADD TITLE</a:t>
            </a:r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body" idx="3" hasCustomPrompt="1"/>
          </p:nvPr>
        </p:nvSpPr>
        <p:spPr>
          <a:xfrm>
            <a:off x="6215952" y="1392475"/>
            <a:ext cx="5174699" cy="4671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450" tIns="105450" rIns="105450" bIns="105450" anchor="t" anchorCtr="0">
            <a:noAutofit/>
          </a:bodyPr>
          <a:lstStyle>
            <a:lvl1pPr marL="9523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None/>
              <a:defRPr sz="2199">
                <a:latin typeface="Gill Sans"/>
                <a:ea typeface="Gill Sans"/>
                <a:cs typeface="Gill Sans"/>
                <a:sym typeface="Gill Sans"/>
              </a:defRPr>
            </a:lvl1pPr>
            <a:lvl2pPr marL="914263" lvl="1" indent="-330151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○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1371395" lvl="2" indent="-330151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■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1828525" lvl="3" indent="-330151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●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2285657" lvl="4" indent="-330151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○"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marL="2742788" lvl="5" indent="-330151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■"/>
              <a:defRPr>
                <a:latin typeface="Gill Sans"/>
                <a:ea typeface="Gill Sans"/>
                <a:cs typeface="Gill Sans"/>
                <a:sym typeface="Gill Sans"/>
              </a:defRPr>
            </a:lvl6pPr>
            <a:lvl7pPr marL="3199920" lvl="6" indent="-330151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●"/>
              <a:defRPr>
                <a:latin typeface="Gill Sans"/>
                <a:ea typeface="Gill Sans"/>
                <a:cs typeface="Gill Sans"/>
                <a:sym typeface="Gill Sans"/>
              </a:defRPr>
            </a:lvl7pPr>
            <a:lvl8pPr marL="3657052" lvl="7" indent="-330151" algn="l" rtl="0">
              <a:lnSpc>
                <a:spcPct val="90000"/>
              </a:lnSpc>
              <a:spcBef>
                <a:spcPts val="185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○"/>
              <a:defRPr>
                <a:latin typeface="Gill Sans"/>
                <a:ea typeface="Gill Sans"/>
                <a:cs typeface="Gill Sans"/>
                <a:sym typeface="Gill Sans"/>
              </a:defRPr>
            </a:lvl8pPr>
            <a:lvl9pPr marL="4114183" lvl="8" indent="-330151" algn="l" rtl="0">
              <a:lnSpc>
                <a:spcPct val="90000"/>
              </a:lnSpc>
              <a:spcBef>
                <a:spcPts val="1855"/>
              </a:spcBef>
              <a:spcAft>
                <a:spcPts val="1855"/>
              </a:spcAft>
              <a:buClr>
                <a:schemeClr val="dk1"/>
              </a:buClr>
              <a:buSzPts val="1600"/>
              <a:buFont typeface="Gill Sans"/>
              <a:buChar char="■"/>
              <a:defRPr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99" name="Google Shape;19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4926" y="157402"/>
            <a:ext cx="1235116" cy="40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0750" y="6095000"/>
            <a:ext cx="643826" cy="643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009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A0453B-78FC-6000-6FB1-F41E2E4AD897}"/>
              </a:ext>
            </a:extLst>
          </p:cNvPr>
          <p:cNvSpPr/>
          <p:nvPr/>
        </p:nvSpPr>
        <p:spPr>
          <a:xfrm>
            <a:off x="8110538" y="1"/>
            <a:ext cx="4254500" cy="6973888"/>
          </a:xfrm>
          <a:prstGeom prst="rect">
            <a:avLst/>
          </a:prstGeom>
          <a:solidFill>
            <a:srgbClr val="5B8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91" y="1218937"/>
            <a:ext cx="7299961" cy="484164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58252" y="181957"/>
            <a:ext cx="2453640" cy="549275"/>
          </a:xfrm>
          <a:prstGeom prst="rect">
            <a:avLst/>
          </a:prstGeom>
        </p:spPr>
        <p:txBody>
          <a:bodyPr/>
          <a:lstStyle>
            <a:lvl1pPr algn="r">
              <a:defRPr sz="5398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8646621" y="1245591"/>
            <a:ext cx="3365270" cy="43668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Gill Sans MT" panose="020B05020201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Gill Sans MT" panose="020B05020201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Gill Sans MT" panose="020B05020201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489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74A133-CE4E-6341-BE79-9863DDF2F437}"/>
              </a:ext>
            </a:extLst>
          </p:cNvPr>
          <p:cNvSpPr/>
          <p:nvPr userDrawn="1"/>
        </p:nvSpPr>
        <p:spPr>
          <a:xfrm>
            <a:off x="0" y="-41553"/>
            <a:ext cx="12192000" cy="1024448"/>
          </a:xfrm>
          <a:prstGeom prst="rect">
            <a:avLst/>
          </a:prstGeom>
          <a:solidFill>
            <a:srgbClr val="0869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86975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3AB1ABC-EDA2-4147-BFF7-84B0F5249EF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03818" y="1458384"/>
            <a:ext cx="10612967" cy="4580467"/>
          </a:xfrm>
        </p:spPr>
        <p:txBody>
          <a:bodyPr/>
          <a:lstStyle>
            <a:lvl1pPr>
              <a:defRPr>
                <a:solidFill>
                  <a:srgbClr val="00A8AA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00A8AA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00A8AA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00A8AA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00A8AA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D90DE9-EC7D-4043-9BD3-DFA68C31D845}"/>
              </a:ext>
            </a:extLst>
          </p:cNvPr>
          <p:cNvGrpSpPr/>
          <p:nvPr userDrawn="1"/>
        </p:nvGrpSpPr>
        <p:grpSpPr>
          <a:xfrm>
            <a:off x="530658" y="6235573"/>
            <a:ext cx="11158827" cy="514604"/>
            <a:chOff x="397994" y="4464944"/>
            <a:chExt cx="8369120" cy="3859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1D48F9-CC78-4BBD-B280-C31514D6F5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68469" y="4492784"/>
              <a:ext cx="1596001" cy="35811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E491A66-3ADF-4E46-BAAB-7052772AB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740923" y="4553897"/>
              <a:ext cx="3026191" cy="267509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B019134-4F88-44CB-A458-0FD153B98C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7994" y="4464944"/>
              <a:ext cx="8331566" cy="0"/>
            </a:xfrm>
            <a:prstGeom prst="line">
              <a:avLst/>
            </a:prstGeom>
            <a:ln>
              <a:solidFill>
                <a:srgbClr val="0869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451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blue letter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3AC9EEE-FBB5-B5DB-241D-0BDDF2845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95275"/>
            <a:ext cx="177641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FA2F86-6402-E139-EC21-920045D0C459}"/>
              </a:ext>
            </a:extLst>
          </p:cNvPr>
          <p:cNvCxnSpPr/>
          <p:nvPr/>
        </p:nvCxnSpPr>
        <p:spPr>
          <a:xfrm>
            <a:off x="409575" y="1127125"/>
            <a:ext cx="11279188" cy="0"/>
          </a:xfrm>
          <a:prstGeom prst="line">
            <a:avLst/>
          </a:prstGeom>
          <a:ln w="28575">
            <a:solidFill>
              <a:srgbClr val="DF86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3" r:id="rId2"/>
    <p:sldLayoutId id="2147483669" r:id="rId3"/>
    <p:sldLayoutId id="2147483664" r:id="rId4"/>
    <p:sldLayoutId id="2147483666" r:id="rId5"/>
    <p:sldLayoutId id="2147483667" r:id="rId6"/>
    <p:sldLayoutId id="2147483672" r:id="rId7"/>
    <p:sldLayoutId id="2147483675" r:id="rId8"/>
    <p:sldLayoutId id="2147483678" r:id="rId9"/>
    <p:sldLayoutId id="2147483679" r:id="rId10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A blue letter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20883E8-3ECE-8F42-E0C8-F3ADEDA2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95275"/>
            <a:ext cx="177641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8B599-00BC-6BAF-FFD3-5123BB97E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492" y="2186535"/>
            <a:ext cx="11233507" cy="549275"/>
          </a:xfrm>
        </p:spPr>
        <p:txBody>
          <a:bodyPr/>
          <a:lstStyle/>
          <a:p>
            <a:r>
              <a:rPr lang="en-GB" dirty="0"/>
              <a:t>An Introduction to System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F031D-857D-AD0E-90B8-356A3FE2BE9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885" y="6081088"/>
            <a:ext cx="9361166" cy="549275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Cath Sloan, Head of System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774886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4C7615-5572-7D8A-B27C-A244BBA2D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401" y="1720733"/>
            <a:ext cx="10833656" cy="507381"/>
          </a:xfrm>
        </p:spPr>
        <p:txBody>
          <a:bodyPr/>
          <a:lstStyle/>
          <a:p>
            <a:r>
              <a:rPr lang="en-GB" dirty="0"/>
              <a:t>System Paradigm: </a:t>
            </a:r>
            <a:r>
              <a:rPr lang="en-GB" dirty="0">
                <a:latin typeface="Gill Sans"/>
              </a:rPr>
              <a:t>The whole is greater than the sum of its parts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00F9DE-FFC8-D374-835B-4EF95B29C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442" y="1974423"/>
            <a:ext cx="5157787" cy="4103168"/>
          </a:xfrm>
        </p:spPr>
        <p:txBody>
          <a:bodyPr/>
          <a:lstStyle/>
          <a:p>
            <a:r>
              <a:rPr lang="en-US" altLang="en-US" sz="2000" dirty="0">
                <a:latin typeface="Gill Sans"/>
                <a:ea typeface="MS PGothic" pitchFamily="34" charset="-128"/>
              </a:rPr>
              <a:t>Holistic</a:t>
            </a:r>
          </a:p>
          <a:p>
            <a:r>
              <a:rPr lang="en-US" altLang="en-US" sz="2000" dirty="0">
                <a:latin typeface="Gill Sans"/>
                <a:ea typeface="MS PGothic" pitchFamily="34" charset="-128"/>
              </a:rPr>
              <a:t>Non-linear, multiple factors affect outcomes</a:t>
            </a:r>
          </a:p>
          <a:p>
            <a:r>
              <a:rPr lang="en-US" altLang="en-US" sz="2000" dirty="0">
                <a:latin typeface="Gill Sans"/>
                <a:ea typeface="MS PGothic" pitchFamily="34" charset="-128"/>
              </a:rPr>
              <a:t>Connected</a:t>
            </a:r>
          </a:p>
          <a:p>
            <a:r>
              <a:rPr lang="en-US" altLang="en-US" sz="2000" dirty="0">
                <a:latin typeface="Gill Sans"/>
                <a:ea typeface="MS PGothic" pitchFamily="34" charset="-128"/>
              </a:rPr>
              <a:t>Synthesis</a:t>
            </a:r>
          </a:p>
          <a:p>
            <a:r>
              <a:rPr lang="en-US" altLang="en-US" sz="2000" dirty="0">
                <a:latin typeface="Gill Sans"/>
                <a:ea typeface="MS PGothic" pitchFamily="34" charset="-128"/>
              </a:rPr>
              <a:t>Distributed</a:t>
            </a:r>
          </a:p>
          <a:p>
            <a:r>
              <a:rPr lang="en-US" altLang="en-US" sz="2000" dirty="0" err="1">
                <a:latin typeface="Gill Sans"/>
                <a:ea typeface="MS PGothic" pitchFamily="34" charset="-128"/>
              </a:rPr>
              <a:t>Interdependant</a:t>
            </a:r>
            <a:endParaRPr lang="en-US" altLang="en-US" sz="2000" dirty="0">
              <a:latin typeface="Gill Sans"/>
              <a:ea typeface="MS PGothic" pitchFamily="34" charset="-128"/>
            </a:endParaRPr>
          </a:p>
          <a:p>
            <a:r>
              <a:rPr lang="en-US" altLang="en-US" sz="2000" dirty="0">
                <a:latin typeface="Gill Sans"/>
                <a:ea typeface="MS PGothic" pitchFamily="34" charset="-128"/>
              </a:rPr>
              <a:t>Relational focus</a:t>
            </a:r>
          </a:p>
          <a:p>
            <a:r>
              <a:rPr lang="en-US" altLang="en-US" sz="2000" dirty="0">
                <a:latin typeface="Gill Sans"/>
                <a:ea typeface="MS PGothic" pitchFamily="34" charset="-128"/>
              </a:rPr>
              <a:t>Emergent </a:t>
            </a:r>
          </a:p>
          <a:p>
            <a:endParaRPr lang="en-US" altLang="en-US" sz="2000" dirty="0">
              <a:latin typeface="Gill Sans"/>
              <a:ea typeface="MS PGothic" pitchFamily="34" charset="-128"/>
            </a:endParaRPr>
          </a:p>
          <a:p>
            <a:endParaRPr lang="en-US" altLang="en-US" sz="2000" dirty="0">
              <a:latin typeface="Gill Sans"/>
              <a:ea typeface="MS PGothic" pitchFamily="34" charset="-128"/>
            </a:endParaRPr>
          </a:p>
          <a:p>
            <a:endParaRPr lang="en-US" altLang="en-US" sz="2000" dirty="0">
              <a:latin typeface="Gill Sans"/>
              <a:ea typeface="MS PGothic" pitchFamily="34" charset="-128"/>
            </a:endParaRPr>
          </a:p>
          <a:p>
            <a:endParaRPr lang="en-GB" sz="2000" dirty="0">
              <a:latin typeface="Gill Sans"/>
            </a:endParaRP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716977" y="393699"/>
            <a:ext cx="8057407" cy="54927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Gill Sans"/>
                <a:cs typeface="Calibri"/>
              </a:rPr>
              <a:t>The traditional approach to leadership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B6BAD-8319-EF8F-EF05-3512370E0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369" y="1749532"/>
            <a:ext cx="340042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69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4ABFCD-5962-4F7B-6F71-DA897B541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86" y="470967"/>
            <a:ext cx="9124714" cy="61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45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746835-2AA1-0923-B89E-952187057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9010" y="181957"/>
            <a:ext cx="2882882" cy="549275"/>
          </a:xfrm>
        </p:spPr>
        <p:txBody>
          <a:bodyPr/>
          <a:lstStyle/>
          <a:p>
            <a:r>
              <a:rPr lang="en-GB" sz="4000" dirty="0"/>
              <a:t>Discussion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CB67935-6F14-DCB0-9BDA-8415F94A4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60" y="1492333"/>
            <a:ext cx="7299325" cy="4841875"/>
          </a:xfrm>
        </p:spPr>
        <p:txBody>
          <a:bodyPr>
            <a:normAutofit/>
          </a:bodyPr>
          <a:lstStyle/>
          <a:p>
            <a:r>
              <a:rPr lang="en-GB" dirty="0">
                <a:latin typeface="Gill Sans"/>
                <a:ea typeface="MS PGothic" charset="0"/>
              </a:rPr>
              <a:t>What kind of leadership behaviours do you see in your local system?</a:t>
            </a:r>
          </a:p>
          <a:p>
            <a:endParaRPr lang="en-GB" dirty="0">
              <a:latin typeface="Gill Sans"/>
              <a:ea typeface="MS PGothic" charset="0"/>
            </a:endParaRPr>
          </a:p>
          <a:p>
            <a:r>
              <a:rPr lang="en-GB" dirty="0">
                <a:latin typeface="Gill Sans"/>
                <a:ea typeface="MS PGothic" charset="0"/>
              </a:rPr>
              <a:t>What opportunities and challenges do these bring?</a:t>
            </a:r>
          </a:p>
          <a:p>
            <a:endParaRPr lang="en-GB" dirty="0">
              <a:latin typeface="Gill Sans"/>
              <a:ea typeface="MS PGothic" charset="0"/>
            </a:endParaRPr>
          </a:p>
          <a:p>
            <a:pPr marL="0" indent="0">
              <a:buNone/>
            </a:pPr>
            <a:endParaRPr lang="en-US" dirty="0">
              <a:latin typeface="Gill Sans"/>
            </a:endParaRPr>
          </a:p>
          <a:p>
            <a:endParaRPr lang="en-GB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30967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E90F86-4FA8-6FA1-E589-1A114240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584" y="280747"/>
            <a:ext cx="10515600" cy="747830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5B8AC5"/>
                </a:solidFill>
                <a:latin typeface="Gill Sans "/>
              </a:rPr>
              <a:t>7 Dilemmas of System Leadership</a:t>
            </a:r>
            <a:br>
              <a:rPr lang="en-GB" sz="2000" dirty="0">
                <a:solidFill>
                  <a:srgbClr val="5B8AC5"/>
                </a:solidFill>
                <a:latin typeface="Gill Sans "/>
              </a:rPr>
            </a:br>
            <a:endParaRPr lang="en-GB" sz="4000" dirty="0">
              <a:solidFill>
                <a:srgbClr val="5B8AC5"/>
              </a:solidFill>
              <a:latin typeface="Gill Sans 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DE6CAD-6507-E8E4-C31B-3991171E1E2E}"/>
              </a:ext>
            </a:extLst>
          </p:cNvPr>
          <p:cNvSpPr txBox="1"/>
          <p:nvPr/>
        </p:nvSpPr>
        <p:spPr>
          <a:xfrm>
            <a:off x="8940129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5B8AC5"/>
                </a:solidFill>
                <a:latin typeface="Gill Sans "/>
              </a:rPr>
              <a:t>Source: </a:t>
            </a:r>
            <a:r>
              <a:rPr lang="en-GB" sz="1800" dirty="0">
                <a:solidFill>
                  <a:srgbClr val="5B8AC5"/>
                </a:solidFill>
                <a:latin typeface="Gill Sans "/>
              </a:rPr>
              <a:t>Weir &amp; Hardacre 2018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ACAA5-C03B-3164-3A9B-44773B5E5446}"/>
              </a:ext>
            </a:extLst>
          </p:cNvPr>
          <p:cNvSpPr txBox="1"/>
          <p:nvPr/>
        </p:nvSpPr>
        <p:spPr>
          <a:xfrm>
            <a:off x="5965036" y="2449314"/>
            <a:ext cx="1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0551778-8D98-8950-39AD-BC4C4292A2F9}"/>
              </a:ext>
            </a:extLst>
          </p:cNvPr>
          <p:cNvGrpSpPr/>
          <p:nvPr/>
        </p:nvGrpSpPr>
        <p:grpSpPr>
          <a:xfrm>
            <a:off x="233801" y="1446666"/>
            <a:ext cx="11724398" cy="4712742"/>
            <a:chOff x="361200" y="1683150"/>
            <a:chExt cx="11724398" cy="47127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2802A5-5DB3-269D-4B2D-A6205D689570}"/>
                </a:ext>
              </a:extLst>
            </p:cNvPr>
            <p:cNvSpPr/>
            <p:nvPr/>
          </p:nvSpPr>
          <p:spPr>
            <a:xfrm>
              <a:off x="3289740" y="2401621"/>
              <a:ext cx="5753686" cy="436099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21000">
                  <a:srgbClr val="FFC000"/>
                </a:gs>
                <a:gs pos="38000">
                  <a:srgbClr val="FFFF00"/>
                </a:gs>
                <a:gs pos="70500">
                  <a:srgbClr val="5A51B2"/>
                </a:gs>
                <a:gs pos="100000">
                  <a:srgbClr val="C129B6"/>
                </a:gs>
                <a:gs pos="85000">
                  <a:srgbClr val="7030A0"/>
                </a:gs>
                <a:gs pos="63000">
                  <a:schemeClr val="accent1"/>
                </a:gs>
                <a:gs pos="50000">
                  <a:srgbClr val="92D050"/>
                </a:gs>
              </a:gsLst>
              <a:lin ang="0" scaled="1"/>
              <a:tileRect/>
            </a:gradFill>
            <a:ln>
              <a:solidFill>
                <a:srgbClr val="DF86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3A87EE-4239-48C0-4167-A53D67C14485}"/>
                </a:ext>
              </a:extLst>
            </p:cNvPr>
            <p:cNvSpPr txBox="1"/>
            <p:nvPr/>
          </p:nvSpPr>
          <p:spPr>
            <a:xfrm>
              <a:off x="397508" y="1690965"/>
              <a:ext cx="2641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Gill Sans "/>
                </a:rPr>
                <a:t>Short Term ££ constraints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F139E2-73A8-6D03-3A54-AE911E722E21}"/>
                </a:ext>
              </a:extLst>
            </p:cNvPr>
            <p:cNvSpPr txBox="1"/>
            <p:nvPr/>
          </p:nvSpPr>
          <p:spPr>
            <a:xfrm>
              <a:off x="361200" y="2394913"/>
              <a:ext cx="2928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Gill Sans "/>
                </a:rPr>
                <a:t>Big ambition, scale &amp; spread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84C0EE-6384-6769-34A3-1010E0570266}"/>
                </a:ext>
              </a:extLst>
            </p:cNvPr>
            <p:cNvSpPr txBox="1"/>
            <p:nvPr/>
          </p:nvSpPr>
          <p:spPr>
            <a:xfrm>
              <a:off x="377369" y="3069045"/>
              <a:ext cx="2641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Gill Sans "/>
                </a:rPr>
                <a:t>Clarity of goals &amp;purpose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D02E19-1798-5D38-8183-B620DF2BC4E0}"/>
                </a:ext>
              </a:extLst>
            </p:cNvPr>
            <p:cNvSpPr txBox="1"/>
            <p:nvPr/>
          </p:nvSpPr>
          <p:spPr>
            <a:xfrm>
              <a:off x="377370" y="3803863"/>
              <a:ext cx="2641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Gill Sans "/>
                </a:rPr>
                <a:t>Survival now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AA020A-063A-F0E7-2BAD-2811E0BD20D2}"/>
                </a:ext>
              </a:extLst>
            </p:cNvPr>
            <p:cNvSpPr txBox="1"/>
            <p:nvPr/>
          </p:nvSpPr>
          <p:spPr>
            <a:xfrm>
              <a:off x="377368" y="4423311"/>
              <a:ext cx="27432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Gill Sans "/>
                </a:rPr>
                <a:t>Emphasis on control, order&amp; consistency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E75CF2-D8ED-585D-9AC5-867ED50252D0}"/>
                </a:ext>
              </a:extLst>
            </p:cNvPr>
            <p:cNvSpPr txBox="1"/>
            <p:nvPr/>
          </p:nvSpPr>
          <p:spPr>
            <a:xfrm>
              <a:off x="377371" y="5252277"/>
              <a:ext cx="2641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Gill Sans "/>
                </a:rPr>
                <a:t>Working at pace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00C326-9260-DA5A-5D97-E17491C7898E}"/>
                </a:ext>
              </a:extLst>
            </p:cNvPr>
            <p:cNvSpPr txBox="1"/>
            <p:nvPr/>
          </p:nvSpPr>
          <p:spPr>
            <a:xfrm>
              <a:off x="377371" y="6026560"/>
              <a:ext cx="2641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Gill Sans "/>
                </a:rPr>
                <a:t>Based on a single vision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5D2A36-6976-51C6-E758-7356B4630DCD}"/>
                </a:ext>
              </a:extLst>
            </p:cNvPr>
            <p:cNvSpPr txBox="1"/>
            <p:nvPr/>
          </p:nvSpPr>
          <p:spPr>
            <a:xfrm>
              <a:off x="9240728" y="1703669"/>
              <a:ext cx="2641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Gill Sans "/>
                </a:rPr>
                <a:t>Long term cost savings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B2DEB8-9260-08E8-B9CD-4DF369D7B76E}"/>
                </a:ext>
              </a:extLst>
            </p:cNvPr>
            <p:cNvSpPr txBox="1"/>
            <p:nvPr/>
          </p:nvSpPr>
          <p:spPr>
            <a:xfrm>
              <a:off x="9346530" y="4340029"/>
              <a:ext cx="2641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Gill Sans "/>
                </a:rPr>
                <a:t>Emphasis on experiment, autonomy &amp; innovation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2F4685-50BA-CB04-8FCB-5B96C59A441C}"/>
                </a:ext>
              </a:extLst>
            </p:cNvPr>
            <p:cNvSpPr txBox="1"/>
            <p:nvPr/>
          </p:nvSpPr>
          <p:spPr>
            <a:xfrm>
              <a:off x="9346530" y="5184144"/>
              <a:ext cx="2641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Gill Sans "/>
                </a:rPr>
                <a:t>Take time to involve &amp; include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70F0512-7C9A-B52B-25F5-9A2559AAE372}"/>
                </a:ext>
              </a:extLst>
            </p:cNvPr>
            <p:cNvSpPr txBox="1"/>
            <p:nvPr/>
          </p:nvSpPr>
          <p:spPr>
            <a:xfrm>
              <a:off x="9256896" y="3798393"/>
              <a:ext cx="2828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Gill Sans "/>
                </a:rPr>
                <a:t>Sustainability for the future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1D61B27-D516-C30A-718E-57F9DD1E7C16}"/>
                </a:ext>
              </a:extLst>
            </p:cNvPr>
            <p:cNvSpPr txBox="1"/>
            <p:nvPr/>
          </p:nvSpPr>
          <p:spPr>
            <a:xfrm>
              <a:off x="9346531" y="5938586"/>
              <a:ext cx="2641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Gill Sans "/>
                </a:rPr>
                <a:t>Allows multiple visions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F64CB8-D265-ECB3-2BE4-5EB6B163D613}"/>
                </a:ext>
              </a:extLst>
            </p:cNvPr>
            <p:cNvSpPr txBox="1"/>
            <p:nvPr/>
          </p:nvSpPr>
          <p:spPr>
            <a:xfrm>
              <a:off x="9240728" y="2359728"/>
              <a:ext cx="2731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Gill Sans "/>
                </a:rPr>
                <a:t>Small steps, locally developed, place based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F542B7B-D825-26F0-B337-B98FC52FD377}"/>
                </a:ext>
              </a:extLst>
            </p:cNvPr>
            <p:cNvSpPr txBox="1"/>
            <p:nvPr/>
          </p:nvSpPr>
          <p:spPr>
            <a:xfrm>
              <a:off x="9256896" y="3076537"/>
              <a:ext cx="27962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Gill Sans "/>
                </a:rPr>
                <a:t>Uncertain, messy &amp; emergent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51C89A6-EFC4-2796-ECA2-68B6AEC55896}"/>
                </a:ext>
              </a:extLst>
            </p:cNvPr>
            <p:cNvSpPr txBox="1"/>
            <p:nvPr/>
          </p:nvSpPr>
          <p:spPr>
            <a:xfrm>
              <a:off x="5957799" y="1683150"/>
              <a:ext cx="15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F93160-284B-4505-A57C-20715F682BE7}"/>
                </a:ext>
              </a:extLst>
            </p:cNvPr>
            <p:cNvSpPr txBox="1"/>
            <p:nvPr/>
          </p:nvSpPr>
          <p:spPr>
            <a:xfrm>
              <a:off x="5948868" y="3103437"/>
              <a:ext cx="15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6E48933-08CF-90FB-7277-C0970FA9DB4D}"/>
                </a:ext>
              </a:extLst>
            </p:cNvPr>
            <p:cNvSpPr txBox="1"/>
            <p:nvPr/>
          </p:nvSpPr>
          <p:spPr>
            <a:xfrm>
              <a:off x="5925603" y="3803863"/>
              <a:ext cx="15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61686F6-AA8B-20BA-4DE1-D058A3241FF2}"/>
                </a:ext>
              </a:extLst>
            </p:cNvPr>
            <p:cNvSpPr txBox="1"/>
            <p:nvPr/>
          </p:nvSpPr>
          <p:spPr>
            <a:xfrm>
              <a:off x="5982899" y="5192418"/>
              <a:ext cx="140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074D00-FBBF-DE1B-5A60-C889D67004C8}"/>
                </a:ext>
              </a:extLst>
            </p:cNvPr>
            <p:cNvSpPr txBox="1"/>
            <p:nvPr/>
          </p:nvSpPr>
          <p:spPr>
            <a:xfrm>
              <a:off x="5994725" y="5993176"/>
              <a:ext cx="15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53A47CF-60AB-E486-D4AA-7609A5533164}"/>
                </a:ext>
              </a:extLst>
            </p:cNvPr>
            <p:cNvSpPr txBox="1"/>
            <p:nvPr/>
          </p:nvSpPr>
          <p:spPr>
            <a:xfrm>
              <a:off x="5947708" y="4499258"/>
              <a:ext cx="15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CA5D988-8C62-7290-F8CE-204FEB11FFBE}"/>
              </a:ext>
            </a:extLst>
          </p:cNvPr>
          <p:cNvSpPr txBox="1"/>
          <p:nvPr/>
        </p:nvSpPr>
        <p:spPr>
          <a:xfrm>
            <a:off x="5672062" y="2202005"/>
            <a:ext cx="1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8AA64D-4C37-2C71-F5B8-EF1FDC6F5D3F}"/>
              </a:ext>
            </a:extLst>
          </p:cNvPr>
          <p:cNvSpPr/>
          <p:nvPr/>
        </p:nvSpPr>
        <p:spPr>
          <a:xfrm>
            <a:off x="3171929" y="2876323"/>
            <a:ext cx="5753686" cy="43609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21000">
                <a:srgbClr val="FFC000"/>
              </a:gs>
              <a:gs pos="38000">
                <a:srgbClr val="FFFF00"/>
              </a:gs>
              <a:gs pos="70500">
                <a:srgbClr val="5A51B2"/>
              </a:gs>
              <a:gs pos="100000">
                <a:srgbClr val="C129B6"/>
              </a:gs>
              <a:gs pos="85000">
                <a:srgbClr val="7030A0"/>
              </a:gs>
              <a:gs pos="63000">
                <a:schemeClr val="accent1"/>
              </a:gs>
              <a:gs pos="50000">
                <a:srgbClr val="92D050"/>
              </a:gs>
            </a:gsLst>
            <a:lin ang="0" scaled="1"/>
            <a:tileRect/>
          </a:gradFill>
          <a:ln>
            <a:solidFill>
              <a:srgbClr val="DF86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834BA7F-D996-119E-2AC6-393820529F6B}"/>
              </a:ext>
            </a:extLst>
          </p:cNvPr>
          <p:cNvSpPr/>
          <p:nvPr/>
        </p:nvSpPr>
        <p:spPr>
          <a:xfrm>
            <a:off x="3171929" y="3611498"/>
            <a:ext cx="5753686" cy="43609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21000">
                <a:srgbClr val="FFC000"/>
              </a:gs>
              <a:gs pos="38000">
                <a:srgbClr val="FFFF00"/>
              </a:gs>
              <a:gs pos="70500">
                <a:srgbClr val="5A51B2"/>
              </a:gs>
              <a:gs pos="100000">
                <a:srgbClr val="C129B6"/>
              </a:gs>
              <a:gs pos="85000">
                <a:srgbClr val="7030A0"/>
              </a:gs>
              <a:gs pos="63000">
                <a:schemeClr val="accent1"/>
              </a:gs>
              <a:gs pos="50000">
                <a:srgbClr val="92D050"/>
              </a:gs>
            </a:gsLst>
            <a:lin ang="0" scaled="1"/>
            <a:tileRect/>
          </a:gradFill>
          <a:ln>
            <a:solidFill>
              <a:srgbClr val="DF86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B5FAD9F-0643-26B2-22B6-CF86BC9F51F1}"/>
              </a:ext>
            </a:extLst>
          </p:cNvPr>
          <p:cNvSpPr/>
          <p:nvPr/>
        </p:nvSpPr>
        <p:spPr>
          <a:xfrm>
            <a:off x="3186443" y="4326896"/>
            <a:ext cx="5753686" cy="43609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21000">
                <a:srgbClr val="FFC000"/>
              </a:gs>
              <a:gs pos="38000">
                <a:srgbClr val="FFFF00"/>
              </a:gs>
              <a:gs pos="70500">
                <a:srgbClr val="5A51B2"/>
              </a:gs>
              <a:gs pos="100000">
                <a:srgbClr val="C129B6"/>
              </a:gs>
              <a:gs pos="85000">
                <a:srgbClr val="7030A0"/>
              </a:gs>
              <a:gs pos="63000">
                <a:schemeClr val="accent1"/>
              </a:gs>
              <a:gs pos="50000">
                <a:srgbClr val="92D050"/>
              </a:gs>
            </a:gsLst>
            <a:lin ang="0" scaled="1"/>
            <a:tileRect/>
          </a:gradFill>
          <a:ln>
            <a:solidFill>
              <a:srgbClr val="DF86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C62777-AE63-BCD7-4229-549F89803C01}"/>
              </a:ext>
            </a:extLst>
          </p:cNvPr>
          <p:cNvSpPr/>
          <p:nvPr/>
        </p:nvSpPr>
        <p:spPr>
          <a:xfrm>
            <a:off x="3171929" y="5020526"/>
            <a:ext cx="5753686" cy="43609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21000">
                <a:srgbClr val="FFC000"/>
              </a:gs>
              <a:gs pos="38000">
                <a:srgbClr val="FFFF00"/>
              </a:gs>
              <a:gs pos="70500">
                <a:srgbClr val="5A51B2"/>
              </a:gs>
              <a:gs pos="100000">
                <a:srgbClr val="C129B6"/>
              </a:gs>
              <a:gs pos="85000">
                <a:srgbClr val="7030A0"/>
              </a:gs>
              <a:gs pos="63000">
                <a:schemeClr val="accent1"/>
              </a:gs>
              <a:gs pos="50000">
                <a:srgbClr val="92D050"/>
              </a:gs>
            </a:gsLst>
            <a:lin ang="0" scaled="1"/>
            <a:tileRect/>
          </a:gradFill>
          <a:ln>
            <a:solidFill>
              <a:srgbClr val="DF86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EBF185-42A6-58E9-1076-4A6B807471AA}"/>
              </a:ext>
            </a:extLst>
          </p:cNvPr>
          <p:cNvSpPr/>
          <p:nvPr/>
        </p:nvSpPr>
        <p:spPr>
          <a:xfrm>
            <a:off x="3208196" y="5746520"/>
            <a:ext cx="5753686" cy="43609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21000">
                <a:srgbClr val="FFC000"/>
              </a:gs>
              <a:gs pos="38000">
                <a:srgbClr val="FFFF00"/>
              </a:gs>
              <a:gs pos="70500">
                <a:srgbClr val="5A51B2"/>
              </a:gs>
              <a:gs pos="100000">
                <a:srgbClr val="C129B6"/>
              </a:gs>
              <a:gs pos="85000">
                <a:srgbClr val="7030A0"/>
              </a:gs>
              <a:gs pos="63000">
                <a:schemeClr val="accent1"/>
              </a:gs>
              <a:gs pos="50000">
                <a:srgbClr val="92D050"/>
              </a:gs>
            </a:gsLst>
            <a:lin ang="0" scaled="1"/>
            <a:tileRect/>
          </a:gradFill>
          <a:ln>
            <a:solidFill>
              <a:srgbClr val="DF86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3AF43D0-AD38-00C6-26D6-DC18937AAEC1}"/>
              </a:ext>
            </a:extLst>
          </p:cNvPr>
          <p:cNvSpPr/>
          <p:nvPr/>
        </p:nvSpPr>
        <p:spPr>
          <a:xfrm>
            <a:off x="3162341" y="1461005"/>
            <a:ext cx="5753686" cy="43609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21000">
                <a:srgbClr val="FFC000"/>
              </a:gs>
              <a:gs pos="38000">
                <a:srgbClr val="FFFF00"/>
              </a:gs>
              <a:gs pos="70500">
                <a:srgbClr val="5A51B2"/>
              </a:gs>
              <a:gs pos="100000">
                <a:srgbClr val="C129B6"/>
              </a:gs>
              <a:gs pos="85000">
                <a:srgbClr val="7030A0"/>
              </a:gs>
              <a:gs pos="63000">
                <a:schemeClr val="accent1"/>
              </a:gs>
              <a:gs pos="50000">
                <a:srgbClr val="92D050"/>
              </a:gs>
            </a:gsLst>
            <a:lin ang="0" scaled="1"/>
            <a:tileRect/>
          </a:gradFill>
          <a:ln>
            <a:solidFill>
              <a:srgbClr val="DF86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62FB87-E262-91E4-DDA4-21A1E62C46DB}"/>
              </a:ext>
            </a:extLst>
          </p:cNvPr>
          <p:cNvSpPr txBox="1"/>
          <p:nvPr/>
        </p:nvSpPr>
        <p:spPr>
          <a:xfrm>
            <a:off x="5694303" y="2850539"/>
            <a:ext cx="1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B1EBE4-E867-9086-E560-5785037C492C}"/>
              </a:ext>
            </a:extLst>
          </p:cNvPr>
          <p:cNvSpPr txBox="1"/>
          <p:nvPr/>
        </p:nvSpPr>
        <p:spPr>
          <a:xfrm>
            <a:off x="5719055" y="4997452"/>
            <a:ext cx="1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2E94FC-B601-20B1-622B-B099FD2AC72B}"/>
              </a:ext>
            </a:extLst>
          </p:cNvPr>
          <p:cNvSpPr txBox="1"/>
          <p:nvPr/>
        </p:nvSpPr>
        <p:spPr>
          <a:xfrm>
            <a:off x="5776331" y="5918119"/>
            <a:ext cx="1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DB89CB-3B33-294A-3B4A-DE3034561586}"/>
              </a:ext>
            </a:extLst>
          </p:cNvPr>
          <p:cNvSpPr txBox="1"/>
          <p:nvPr/>
        </p:nvSpPr>
        <p:spPr>
          <a:xfrm>
            <a:off x="5890434" y="1056478"/>
            <a:ext cx="1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6863D9D-F5B5-2557-C207-3228D6C0E81E}"/>
              </a:ext>
            </a:extLst>
          </p:cNvPr>
          <p:cNvSpPr txBox="1"/>
          <p:nvPr/>
        </p:nvSpPr>
        <p:spPr>
          <a:xfrm>
            <a:off x="5663560" y="1592364"/>
            <a:ext cx="1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08ED57F-F2AB-A4E4-0825-8264AC49AAD5}"/>
              </a:ext>
            </a:extLst>
          </p:cNvPr>
          <p:cNvSpPr txBox="1"/>
          <p:nvPr/>
        </p:nvSpPr>
        <p:spPr>
          <a:xfrm>
            <a:off x="5719055" y="3608897"/>
            <a:ext cx="1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EBFB0E-7855-BE8E-EDB5-88B858F78B33}"/>
              </a:ext>
            </a:extLst>
          </p:cNvPr>
          <p:cNvSpPr txBox="1"/>
          <p:nvPr/>
        </p:nvSpPr>
        <p:spPr>
          <a:xfrm>
            <a:off x="5767399" y="4354797"/>
            <a:ext cx="1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6508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CC590A-66AD-5960-6870-1457E52AD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398" y="1056019"/>
            <a:ext cx="7797460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1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2443397" y="231832"/>
            <a:ext cx="9402239" cy="549275"/>
          </a:xfrm>
        </p:spPr>
        <p:txBody>
          <a:bodyPr>
            <a:noAutofit/>
          </a:bodyPr>
          <a:lstStyle/>
          <a:p>
            <a:r>
              <a:rPr lang="en-GB" sz="4000" dirty="0">
                <a:ea typeface="ＭＳ Ｐゴシック" pitchFamily="34" charset="-128"/>
              </a:rPr>
              <a:t>Effective system leadership behaviours</a:t>
            </a:r>
            <a:endParaRPr lang="en-US" sz="4000" dirty="0">
              <a:ea typeface="ＭＳ Ｐゴシック" pitchFamily="34" charset="-12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CA2523-6245-4844-AF39-527B1DCC78EA}"/>
              </a:ext>
            </a:extLst>
          </p:cNvPr>
          <p:cNvGrpSpPr/>
          <p:nvPr/>
        </p:nvGrpSpPr>
        <p:grpSpPr>
          <a:xfrm>
            <a:off x="1820306" y="1268761"/>
            <a:ext cx="8283393" cy="5392481"/>
            <a:chOff x="296305" y="1392963"/>
            <a:chExt cx="8520644" cy="539248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CE60125-CEC4-4FEE-A9AF-EA0B166C4633}"/>
                </a:ext>
              </a:extLst>
            </p:cNvPr>
            <p:cNvGrpSpPr/>
            <p:nvPr/>
          </p:nvGrpSpPr>
          <p:grpSpPr>
            <a:xfrm>
              <a:off x="2575432" y="1744453"/>
              <a:ext cx="5327929" cy="5040991"/>
              <a:chOff x="1918644" y="1555648"/>
              <a:chExt cx="2952326" cy="3787638"/>
            </a:xfrm>
          </p:grpSpPr>
          <p:sp>
            <p:nvSpPr>
              <p:cNvPr id="40" name="Hexagon 39">
                <a:extLst>
                  <a:ext uri="{FF2B5EF4-FFF2-40B4-BE49-F238E27FC236}">
                    <a16:creationId xmlns:a16="http://schemas.microsoft.com/office/drawing/2014/main" id="{275C9706-7F8E-44DC-80EA-AB09BA70E120}"/>
                  </a:ext>
                </a:extLst>
              </p:cNvPr>
              <p:cNvSpPr/>
              <p:nvPr/>
            </p:nvSpPr>
            <p:spPr>
              <a:xfrm rot="5400000">
                <a:off x="2349548" y="1628800"/>
                <a:ext cx="1060704" cy="914400"/>
              </a:xfrm>
              <a:prstGeom prst="hexagon">
                <a:avLst/>
              </a:prstGeom>
              <a:solidFill>
                <a:srgbClr val="0072B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00"/>
                <a:endParaRPr lang="en-GB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Hexagon 40">
                <a:extLst>
                  <a:ext uri="{FF2B5EF4-FFF2-40B4-BE49-F238E27FC236}">
                    <a16:creationId xmlns:a16="http://schemas.microsoft.com/office/drawing/2014/main" id="{DAD044A9-E45E-4A65-9AAF-B9B63E0A47E8}"/>
                  </a:ext>
                </a:extLst>
              </p:cNvPr>
              <p:cNvSpPr/>
              <p:nvPr/>
            </p:nvSpPr>
            <p:spPr>
              <a:xfrm rot="5400000">
                <a:off x="3322712" y="1628800"/>
                <a:ext cx="1060704" cy="914400"/>
              </a:xfrm>
              <a:prstGeom prst="hexagon">
                <a:avLst/>
              </a:prstGeom>
              <a:solidFill>
                <a:srgbClr val="0072B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00"/>
                <a:endParaRPr lang="en-GB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Hexagon 41">
                <a:extLst>
                  <a:ext uri="{FF2B5EF4-FFF2-40B4-BE49-F238E27FC236}">
                    <a16:creationId xmlns:a16="http://schemas.microsoft.com/office/drawing/2014/main" id="{6B1A50CD-7BE9-4C76-A3FB-EDC897F5B2BE}"/>
                  </a:ext>
                </a:extLst>
              </p:cNvPr>
              <p:cNvSpPr/>
              <p:nvPr/>
            </p:nvSpPr>
            <p:spPr>
              <a:xfrm rot="5400000">
                <a:off x="1845492" y="2494040"/>
                <a:ext cx="1060704" cy="914400"/>
              </a:xfrm>
              <a:prstGeom prst="hexagon">
                <a:avLst/>
              </a:prstGeom>
              <a:solidFill>
                <a:srgbClr val="0072B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 defTabSz="914600"/>
                <a:r>
                  <a:rPr lang="en-GB" sz="136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Adopt an open and enquiring mind set</a:t>
                </a:r>
              </a:p>
            </p:txBody>
          </p:sp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6C7085DE-0BD0-467E-8544-FE67471EF543}"/>
                  </a:ext>
                </a:extLst>
              </p:cNvPr>
              <p:cNvSpPr/>
              <p:nvPr/>
            </p:nvSpPr>
            <p:spPr>
              <a:xfrm rot="5400000">
                <a:off x="2818655" y="2513456"/>
                <a:ext cx="1060704" cy="914400"/>
              </a:xfrm>
              <a:prstGeom prst="hexagon">
                <a:avLst/>
              </a:prstGeom>
              <a:solidFill>
                <a:srgbClr val="0072B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 defTabSz="914600"/>
                <a:r>
                  <a:rPr lang="en-GB" sz="136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Draw on widely diverse perspectives</a:t>
                </a:r>
              </a:p>
            </p:txBody>
          </p:sp>
          <p:sp>
            <p:nvSpPr>
              <p:cNvPr id="44" name="Hexagon 43">
                <a:extLst>
                  <a:ext uri="{FF2B5EF4-FFF2-40B4-BE49-F238E27FC236}">
                    <a16:creationId xmlns:a16="http://schemas.microsoft.com/office/drawing/2014/main" id="{A8C57D57-80BB-4DAF-AC0B-3348D8701427}"/>
                  </a:ext>
                </a:extLst>
              </p:cNvPr>
              <p:cNvSpPr/>
              <p:nvPr/>
            </p:nvSpPr>
            <p:spPr>
              <a:xfrm rot="5400000">
                <a:off x="3811412" y="2529472"/>
                <a:ext cx="1060704" cy="914400"/>
              </a:xfrm>
              <a:prstGeom prst="hexagon">
                <a:avLst/>
              </a:prstGeom>
              <a:solidFill>
                <a:srgbClr val="0072B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 defTabSz="914600"/>
                <a:r>
                  <a:rPr lang="en-GB" sz="136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 out of your way to make connections</a:t>
                </a:r>
              </a:p>
            </p:txBody>
          </p:sp>
          <p:sp>
            <p:nvSpPr>
              <p:cNvPr id="45" name="Hexagon 44">
                <a:extLst>
                  <a:ext uri="{FF2B5EF4-FFF2-40B4-BE49-F238E27FC236}">
                    <a16:creationId xmlns:a16="http://schemas.microsoft.com/office/drawing/2014/main" id="{64436745-F1CF-40FA-B051-042C3C794E11}"/>
                  </a:ext>
                </a:extLst>
              </p:cNvPr>
              <p:cNvSpPr/>
              <p:nvPr/>
            </p:nvSpPr>
            <p:spPr>
              <a:xfrm rot="5400000">
                <a:off x="2337008" y="3412984"/>
                <a:ext cx="1060704" cy="914400"/>
              </a:xfrm>
              <a:prstGeom prst="hexagon">
                <a:avLst/>
              </a:prstGeom>
              <a:solidFill>
                <a:srgbClr val="0072B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 defTabSz="914600"/>
                <a:r>
                  <a:rPr lang="en-GB" sz="136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Establish a compelling vision</a:t>
                </a:r>
              </a:p>
            </p:txBody>
          </p:sp>
          <p:sp>
            <p:nvSpPr>
              <p:cNvPr id="46" name="Hexagon 45">
                <a:extLst>
                  <a:ext uri="{FF2B5EF4-FFF2-40B4-BE49-F238E27FC236}">
                    <a16:creationId xmlns:a16="http://schemas.microsoft.com/office/drawing/2014/main" id="{92987247-2CD1-4B49-B466-3B766F52925A}"/>
                  </a:ext>
                </a:extLst>
              </p:cNvPr>
              <p:cNvSpPr/>
              <p:nvPr/>
            </p:nvSpPr>
            <p:spPr>
              <a:xfrm rot="5400000">
                <a:off x="3322712" y="3412984"/>
                <a:ext cx="1060704" cy="914400"/>
              </a:xfrm>
              <a:prstGeom prst="hexagon">
                <a:avLst/>
              </a:prstGeom>
              <a:solidFill>
                <a:srgbClr val="0072B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 defTabSz="914600"/>
                <a:r>
                  <a:rPr lang="en-GB" sz="136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Invest in promoting values</a:t>
                </a:r>
              </a:p>
            </p:txBody>
          </p:sp>
          <p:sp>
            <p:nvSpPr>
              <p:cNvPr id="47" name="Hexagon 46">
                <a:extLst>
                  <a:ext uri="{FF2B5EF4-FFF2-40B4-BE49-F238E27FC236}">
                    <a16:creationId xmlns:a16="http://schemas.microsoft.com/office/drawing/2014/main" id="{1E2B11AB-EEFD-44CF-AC54-15980F68AFD3}"/>
                  </a:ext>
                </a:extLst>
              </p:cNvPr>
              <p:cNvSpPr/>
              <p:nvPr/>
            </p:nvSpPr>
            <p:spPr>
              <a:xfrm rot="5400000">
                <a:off x="1882552" y="4349088"/>
                <a:ext cx="1060704" cy="914400"/>
              </a:xfrm>
              <a:prstGeom prst="hexagon">
                <a:avLst/>
              </a:prstGeom>
              <a:solidFill>
                <a:srgbClr val="0072B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 defTabSz="914600"/>
                <a:r>
                  <a:rPr lang="en-GB" sz="136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Create safe spaces to frequently connect</a:t>
                </a:r>
              </a:p>
            </p:txBody>
          </p:sp>
          <p:sp>
            <p:nvSpPr>
              <p:cNvPr id="48" name="Hexagon 47">
                <a:extLst>
                  <a:ext uri="{FF2B5EF4-FFF2-40B4-BE49-F238E27FC236}">
                    <a16:creationId xmlns:a16="http://schemas.microsoft.com/office/drawing/2014/main" id="{EDD8E968-69E2-4F5B-B0D0-E1A25D916EE1}"/>
                  </a:ext>
                </a:extLst>
              </p:cNvPr>
              <p:cNvSpPr/>
              <p:nvPr/>
            </p:nvSpPr>
            <p:spPr>
              <a:xfrm rot="5400000">
                <a:off x="2832179" y="4305959"/>
                <a:ext cx="1146963" cy="914400"/>
              </a:xfrm>
              <a:prstGeom prst="hexagon">
                <a:avLst/>
              </a:prstGeom>
              <a:solidFill>
                <a:srgbClr val="0072B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 defTabSz="914600"/>
                <a:r>
                  <a:rPr lang="en-GB" sz="132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Actively listen and communicate mindfully</a:t>
                </a:r>
              </a:p>
            </p:txBody>
          </p:sp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38BF52CB-72DB-4504-8DDB-0D777C3BB0CF}"/>
                  </a:ext>
                </a:extLst>
              </p:cNvPr>
              <p:cNvSpPr/>
              <p:nvPr/>
            </p:nvSpPr>
            <p:spPr>
              <a:xfrm rot="5400000">
                <a:off x="3836965" y="4309282"/>
                <a:ext cx="1153609" cy="914400"/>
              </a:xfrm>
              <a:prstGeom prst="hexagon">
                <a:avLst/>
              </a:prstGeom>
              <a:solidFill>
                <a:srgbClr val="0072B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 defTabSz="914600"/>
                <a:r>
                  <a:rPr lang="en-GB" sz="132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Care deeply for self and others, recognising our individuality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8771EC-34A6-423A-91C7-330C269999CE}"/>
                </a:ext>
              </a:extLst>
            </p:cNvPr>
            <p:cNvSpPr txBox="1"/>
            <p:nvPr/>
          </p:nvSpPr>
          <p:spPr>
            <a:xfrm>
              <a:off x="3736797" y="2132856"/>
              <a:ext cx="1116301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600"/>
              <a:r>
                <a:rPr lang="en-GB" sz="136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Embrace</a:t>
              </a:r>
            </a:p>
            <a:p>
              <a:pPr algn="ctr" defTabSz="914600"/>
              <a:r>
                <a:rPr lang="en-GB" sz="136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uncertainty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E31A7BB-9CF8-48AE-8C93-C505B70A8933}"/>
                </a:ext>
              </a:extLst>
            </p:cNvPr>
            <p:cNvSpPr txBox="1"/>
            <p:nvPr/>
          </p:nvSpPr>
          <p:spPr>
            <a:xfrm>
              <a:off x="5600187" y="1988840"/>
              <a:ext cx="1008112" cy="9294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600"/>
              <a:r>
                <a:rPr lang="en-GB" sz="136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Distribute leadership and decisions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199AEE4-C9E2-4583-BD3D-A95343E4D5F0}"/>
                </a:ext>
              </a:extLst>
            </p:cNvPr>
            <p:cNvCxnSpPr>
              <a:cxnSpLocks/>
            </p:cNvCxnSpPr>
            <p:nvPr/>
          </p:nvCxnSpPr>
          <p:spPr>
            <a:xfrm>
              <a:off x="2987824" y="1563970"/>
              <a:ext cx="3903656" cy="0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F927793-B853-43D0-8A09-2A56BBFA9EE5}"/>
                </a:ext>
              </a:extLst>
            </p:cNvPr>
            <p:cNvGrpSpPr/>
            <p:nvPr/>
          </p:nvGrpSpPr>
          <p:grpSpPr>
            <a:xfrm>
              <a:off x="296305" y="2020550"/>
              <a:ext cx="2306839" cy="4341992"/>
              <a:chOff x="2267744" y="1556792"/>
              <a:chExt cx="2306306" cy="2838822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A33F77E-B093-4909-BAC7-60DE0BC4695E}"/>
                  </a:ext>
                </a:extLst>
              </p:cNvPr>
              <p:cNvSpPr txBox="1"/>
              <p:nvPr/>
            </p:nvSpPr>
            <p:spPr>
              <a:xfrm>
                <a:off x="2339752" y="1556792"/>
                <a:ext cx="2234298" cy="24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600"/>
                <a:r>
                  <a:rPr lang="en-GB" b="1" dirty="0">
                    <a:solidFill>
                      <a:srgbClr val="F796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 Courageous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088EE95-CAFC-48A5-9186-087467B05B1C}"/>
                  </a:ext>
                </a:extLst>
              </p:cNvPr>
              <p:cNvSpPr txBox="1"/>
              <p:nvPr/>
            </p:nvSpPr>
            <p:spPr>
              <a:xfrm>
                <a:off x="2424106" y="2339588"/>
                <a:ext cx="1728192" cy="24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600"/>
                <a:r>
                  <a:rPr lang="en-GB" b="1" dirty="0">
                    <a:solidFill>
                      <a:srgbClr val="F796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 Curious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A2966F4-CCF7-42D1-9157-D55DB64EF04C}"/>
                  </a:ext>
                </a:extLst>
              </p:cNvPr>
              <p:cNvSpPr txBox="1"/>
              <p:nvPr/>
            </p:nvSpPr>
            <p:spPr>
              <a:xfrm>
                <a:off x="2476583" y="3284984"/>
                <a:ext cx="1728192" cy="24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600"/>
                <a:r>
                  <a:rPr lang="en-GB" b="1" dirty="0">
                    <a:solidFill>
                      <a:srgbClr val="F796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 Clear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01EC7C2-ED39-4DCF-B7A0-1DBA25BC557D}"/>
                  </a:ext>
                </a:extLst>
              </p:cNvPr>
              <p:cNvSpPr txBox="1"/>
              <p:nvPr/>
            </p:nvSpPr>
            <p:spPr>
              <a:xfrm>
                <a:off x="2267744" y="4154142"/>
                <a:ext cx="2306306" cy="24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600"/>
                <a:r>
                  <a:rPr lang="en-GB" b="1" dirty="0">
                    <a:solidFill>
                      <a:srgbClr val="F796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 Compassionate</a:t>
                </a: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4665712-284D-4658-9637-93604C56654F}"/>
                </a:ext>
              </a:extLst>
            </p:cNvPr>
            <p:cNvSpPr txBox="1"/>
            <p:nvPr/>
          </p:nvSpPr>
          <p:spPr>
            <a:xfrm>
              <a:off x="6785305" y="1406349"/>
              <a:ext cx="2031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600"/>
              <a:r>
                <a:rPr lang="en-GB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Relationships &amp; Behaviours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CE478BD-8FF4-4E50-8F02-41A90C0BA419}"/>
                </a:ext>
              </a:extLst>
            </p:cNvPr>
            <p:cNvSpPr txBox="1"/>
            <p:nvPr/>
          </p:nvSpPr>
          <p:spPr>
            <a:xfrm>
              <a:off x="718834" y="1392963"/>
              <a:ext cx="27561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600"/>
              <a:r>
                <a:rPr lang="en-GB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Tasks &amp; Ideas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9201E4E-FBBC-4060-93FA-44A41D61D071}"/>
              </a:ext>
            </a:extLst>
          </p:cNvPr>
          <p:cNvSpPr txBox="1"/>
          <p:nvPr/>
        </p:nvSpPr>
        <p:spPr>
          <a:xfrm>
            <a:off x="1703004" y="6419060"/>
            <a:ext cx="4004583" cy="452403"/>
          </a:xfrm>
          <a:prstGeom prst="rect">
            <a:avLst/>
          </a:prstGeom>
          <a:noFill/>
        </p:spPr>
        <p:txBody>
          <a:bodyPr wrap="square" lIns="127985" tIns="63994" rIns="127985" bIns="63994" rtlCol="0">
            <a:spAutoFit/>
          </a:bodyPr>
          <a:lstStyle/>
          <a:p>
            <a:pPr defTabSz="914417"/>
            <a:r>
              <a:rPr lang="en-US" sz="1050" i="1" dirty="0">
                <a:solidFill>
                  <a:srgbClr val="768692"/>
                </a:solidFill>
                <a:latin typeface="Arial" charset="0"/>
                <a:cs typeface="Arial" charset="0"/>
              </a:rPr>
              <a:t>Source: Welbourn &amp; Fathers (2012) </a:t>
            </a:r>
          </a:p>
          <a:p>
            <a:pPr defTabSz="914417"/>
            <a:r>
              <a:rPr lang="en-US" sz="1050" i="1" dirty="0">
                <a:solidFill>
                  <a:srgbClr val="768692"/>
                </a:solidFill>
                <a:latin typeface="Arial" charset="0"/>
                <a:cs typeface="Arial" charset="0"/>
              </a:rPr>
              <a:t> Adapted by  Aqua (2020)</a:t>
            </a:r>
            <a:endParaRPr lang="en-GB" sz="1050" i="1" dirty="0">
              <a:solidFill>
                <a:srgbClr val="76869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87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39D2D3-201C-CD23-C5AE-825791C49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654" y="884420"/>
            <a:ext cx="9507756" cy="568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85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>
            <a:extLst>
              <a:ext uri="{FF2B5EF4-FFF2-40B4-BE49-F238E27FC236}">
                <a16:creationId xmlns:a16="http://schemas.microsoft.com/office/drawing/2014/main" id="{0EC3AB02-E616-7012-F8F4-B8ACA6708D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86534" y="1808922"/>
            <a:ext cx="7299325" cy="4841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What do you think your personal strengths are as a system leader 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skills, knowledge and </a:t>
            </a:r>
            <a:r>
              <a:rPr lang="en-US" dirty="0" err="1"/>
              <a:t>behaviours</a:t>
            </a:r>
            <a:r>
              <a:rPr lang="en-US" dirty="0"/>
              <a:t> do you need to develop further?</a:t>
            </a:r>
          </a:p>
          <a:p>
            <a:pPr>
              <a:lnSpc>
                <a:spcPct val="100000"/>
              </a:lnSpc>
            </a:pPr>
            <a:endParaRPr lang="en-GB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6DFBA6-B4E7-1F21-52A7-FEF998C98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406" y="1005440"/>
            <a:ext cx="2958554" cy="54927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400" dirty="0"/>
              <a:t>Personal Reflection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BAE6EF1-E582-8609-6FA5-B3994CECE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5460" y="2457810"/>
            <a:ext cx="3365500" cy="272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1269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0A4FD2-168F-5FBF-4659-4C02DD54B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720" y="1285120"/>
            <a:ext cx="3147071" cy="4841649"/>
          </a:xfrm>
          <a:prstGeom prst="rect">
            <a:avLst/>
          </a:prstGeom>
          <a:noFill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29415D-31C2-DF17-C751-6E6A53C5F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Observe and understand the broader system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Master the art of intervening in the system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Orchestrate collaboration in the system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Foresee and manage system-wide risks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Lead with a new mindset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46ADE7-8F64-18C6-4D80-597842D7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086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378763-098E-DAFC-A511-64BB78EF9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9160" y="181957"/>
            <a:ext cx="3492732" cy="549275"/>
          </a:xfrm>
        </p:spPr>
        <p:txBody>
          <a:bodyPr/>
          <a:lstStyle/>
          <a:p>
            <a:r>
              <a:rPr lang="en-GB" sz="4400" b="1" dirty="0"/>
              <a:t>Personal Reflection and Action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15402-C202-2D4D-E027-1F57507EA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30" y="1473769"/>
            <a:ext cx="7299961" cy="4841649"/>
          </a:xfrm>
        </p:spPr>
        <p:txBody>
          <a:bodyPr/>
          <a:lstStyle/>
          <a:p>
            <a:r>
              <a:rPr lang="en-US" dirty="0"/>
              <a:t>What are the changes you need to make in your approach and </a:t>
            </a:r>
            <a:r>
              <a:rPr lang="en-US" dirty="0" err="1"/>
              <a:t>behaviours</a:t>
            </a:r>
            <a:r>
              <a:rPr lang="en-US" dirty="0"/>
              <a:t> as a leader in a complex system?</a:t>
            </a:r>
          </a:p>
          <a:p>
            <a:endParaRPr lang="en-GB" dirty="0"/>
          </a:p>
          <a:p>
            <a:r>
              <a:rPr lang="en-GB" dirty="0"/>
              <a:t>What one action will you take as a result of what you have heard today?</a:t>
            </a:r>
          </a:p>
        </p:txBody>
      </p:sp>
    </p:spTree>
    <p:extLst>
      <p:ext uri="{BB962C8B-B14F-4D97-AF65-F5344CB8AC3E}">
        <p14:creationId xmlns:p14="http://schemas.microsoft.com/office/powerpoint/2010/main" val="1380905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FA6DFE-787C-DA6B-E8CA-0D6383D96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15" y="1335314"/>
            <a:ext cx="10919085" cy="48416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b="1" i="0" dirty="0">
                <a:solidFill>
                  <a:srgbClr val="202A30"/>
                </a:solidFill>
                <a:effectLst/>
                <a:latin typeface="Gill Sans"/>
              </a:rPr>
              <a:t>Integrated Care Systems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b="0" i="0" dirty="0">
                <a:solidFill>
                  <a:srgbClr val="202A30"/>
                </a:solidFill>
                <a:effectLst/>
                <a:latin typeface="Gill Sans"/>
              </a:rPr>
              <a:t>‘Joining up care leads to better outcomes for people. When local partners – the NHS, councils, voluntary sector and others – </a:t>
            </a:r>
            <a:r>
              <a:rPr lang="en-GB" b="0" i="1" dirty="0">
                <a:solidFill>
                  <a:schemeClr val="accent1"/>
                </a:solidFill>
                <a:effectLst/>
                <a:latin typeface="Gill Sans"/>
              </a:rPr>
              <a:t>work together</a:t>
            </a:r>
            <a:r>
              <a:rPr lang="en-GB" b="0" i="0" dirty="0">
                <a:solidFill>
                  <a:srgbClr val="202A30"/>
                </a:solidFill>
                <a:effectLst/>
                <a:latin typeface="Gill Sans"/>
              </a:rPr>
              <a:t>, they can create better services based on local need’</a:t>
            </a:r>
          </a:p>
          <a:p>
            <a:pPr marL="0" indent="0">
              <a:lnSpc>
                <a:spcPct val="100000"/>
              </a:lnSpc>
              <a:buNone/>
            </a:pPr>
            <a:endParaRPr lang="en-GB" b="0" i="0" dirty="0">
              <a:solidFill>
                <a:srgbClr val="202A30"/>
              </a:solidFill>
              <a:effectLst/>
              <a:latin typeface="Gill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i="0" dirty="0">
                <a:solidFill>
                  <a:srgbClr val="202A30"/>
                </a:solidFill>
                <a:effectLst/>
                <a:latin typeface="Gill Sans"/>
              </a:rPr>
              <a:t>‘</a:t>
            </a:r>
            <a:r>
              <a:rPr lang="en-GB" b="0" i="1" dirty="0">
                <a:solidFill>
                  <a:schemeClr val="accent1"/>
                </a:solidFill>
                <a:effectLst/>
                <a:latin typeface="Gill Sans"/>
              </a:rPr>
              <a:t>Partnership</a:t>
            </a:r>
            <a:r>
              <a:rPr lang="en-GB" b="0" i="0" dirty="0">
                <a:solidFill>
                  <a:srgbClr val="202A30"/>
                </a:solidFill>
                <a:effectLst/>
                <a:latin typeface="Gill Sans"/>
              </a:rPr>
              <a:t> is the golden thread that runs through all levels of integrated care systems (ICSs) – from neighbourhood and place, through to system and region – creating opportunities for partners to join up and </a:t>
            </a:r>
            <a:r>
              <a:rPr lang="en-GB" b="0" i="1" dirty="0">
                <a:solidFill>
                  <a:schemeClr val="accent1"/>
                </a:solidFill>
                <a:effectLst/>
                <a:latin typeface="Gill Sans"/>
              </a:rPr>
              <a:t>work together</a:t>
            </a:r>
            <a:r>
              <a:rPr lang="en-GB" b="0" i="0" dirty="0">
                <a:solidFill>
                  <a:schemeClr val="accent1"/>
                </a:solidFill>
                <a:effectLst/>
                <a:latin typeface="Gill Sans"/>
              </a:rPr>
              <a:t> </a:t>
            </a:r>
            <a:r>
              <a:rPr lang="en-GB" b="0" i="0" dirty="0">
                <a:solidFill>
                  <a:srgbClr val="202A30"/>
                </a:solidFill>
                <a:effectLst/>
                <a:latin typeface="Gill Sans"/>
              </a:rPr>
              <a:t>to improve outcomes for local populations’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>
              <a:solidFill>
                <a:srgbClr val="202A3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dirty="0">
              <a:latin typeface="Gill Sa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38EFBF-2693-2AD3-D1E6-B1FF5EA9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220" y="314959"/>
            <a:ext cx="9132416" cy="549275"/>
          </a:xfrm>
        </p:spPr>
        <p:txBody>
          <a:bodyPr/>
          <a:lstStyle/>
          <a:p>
            <a:r>
              <a:rPr lang="en-GB" sz="3600" dirty="0"/>
              <a:t>What’s all the fuss about systems anyway?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7B085E-033E-D9F1-CDE5-8E09900D7935}"/>
              </a:ext>
            </a:extLst>
          </p:cNvPr>
          <p:cNvSpPr txBox="1"/>
          <p:nvPr/>
        </p:nvSpPr>
        <p:spPr>
          <a:xfrm>
            <a:off x="8754774" y="6273224"/>
            <a:ext cx="3090862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NHS England</a:t>
            </a:r>
          </a:p>
          <a:p>
            <a:pPr algn="r">
              <a:defRPr/>
            </a:pP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5272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0AA5D2-93A1-D104-C0E5-C5114C4D8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4825" y="1258887"/>
            <a:ext cx="4762500" cy="4762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403AE30-268E-E3A7-B271-9E93804B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039" y="181957"/>
            <a:ext cx="2927853" cy="549275"/>
          </a:xfrm>
        </p:spPr>
        <p:txBody>
          <a:bodyPr/>
          <a:lstStyle/>
          <a:p>
            <a:r>
              <a:rPr lang="en-GB" sz="4000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487303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0DE440-1F81-2529-E310-8B6F5E0AF1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60535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DF246-A3F1-7493-CA5E-607917DC5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279" y="334002"/>
            <a:ext cx="9158991" cy="602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26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FA6DFE-787C-DA6B-E8CA-0D6383D96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15" y="1335314"/>
            <a:ext cx="10919085" cy="48416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b="0" i="0" dirty="0">
                <a:solidFill>
                  <a:srgbClr val="4D5156"/>
                </a:solidFill>
                <a:effectLst/>
                <a:latin typeface="Gill Sans"/>
              </a:rPr>
              <a:t>‘A system is a group of interacting or interrelated elements that act according to a set of rules to form a unified whole.’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>
              <a:solidFill>
                <a:srgbClr val="4D5156"/>
              </a:solidFill>
              <a:latin typeface="Gill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i="0" dirty="0">
                <a:solidFill>
                  <a:srgbClr val="4D5156"/>
                </a:solidFill>
                <a:effectLst/>
                <a:latin typeface="Gill Sans"/>
              </a:rPr>
              <a:t>‘A system, surrounded and influenced by its environment, is described by its boundaries, structure and purpose and is expressed in its functioning’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>
              <a:solidFill>
                <a:srgbClr val="4D5156"/>
              </a:solidFill>
              <a:latin typeface="Gill Sans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dirty="0">
              <a:solidFill>
                <a:srgbClr val="202A30"/>
              </a:solidFill>
              <a:latin typeface="Gill Sans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dirty="0">
              <a:latin typeface="Gill Sa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38EFBF-2693-2AD3-D1E6-B1FF5EA9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220" y="314959"/>
            <a:ext cx="9132416" cy="549275"/>
          </a:xfrm>
        </p:spPr>
        <p:txBody>
          <a:bodyPr/>
          <a:lstStyle/>
          <a:p>
            <a:r>
              <a:rPr lang="en-GB" sz="3600" dirty="0"/>
              <a:t>What is a system?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7B085E-033E-D9F1-CDE5-8E09900D7935}"/>
              </a:ext>
            </a:extLst>
          </p:cNvPr>
          <p:cNvSpPr txBox="1"/>
          <p:nvPr/>
        </p:nvSpPr>
        <p:spPr>
          <a:xfrm>
            <a:off x="8754774" y="6273224"/>
            <a:ext cx="3090862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Wikipedia</a:t>
            </a:r>
          </a:p>
          <a:p>
            <a:pPr algn="r">
              <a:defRPr/>
            </a:pP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0030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126183-BFBD-E28E-7B04-09E8ADF49D87}"/>
              </a:ext>
            </a:extLst>
          </p:cNvPr>
          <p:cNvSpPr txBox="1"/>
          <p:nvPr/>
        </p:nvSpPr>
        <p:spPr>
          <a:xfrm>
            <a:off x="4586990" y="327094"/>
            <a:ext cx="72814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4000" b="1" dirty="0">
                <a:solidFill>
                  <a:schemeClr val="accent1"/>
                </a:solidFill>
                <a:latin typeface="Gill Sans"/>
              </a:rPr>
              <a:t>Simple, complicated or complex?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C0339-BADE-0EB6-BA16-1F0586B7A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49" y="2060329"/>
            <a:ext cx="11059102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08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DD88E6-7871-2483-54A3-2FDA108D7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11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4F02DF-4700-215E-3281-977746E69AED}"/>
              </a:ext>
            </a:extLst>
          </p:cNvPr>
          <p:cNvSpPr txBox="1"/>
          <p:nvPr/>
        </p:nvSpPr>
        <p:spPr>
          <a:xfrm>
            <a:off x="7049125" y="212572"/>
            <a:ext cx="4733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4000" b="1" dirty="0">
                <a:solidFill>
                  <a:srgbClr val="5B8AC5"/>
                </a:solidFill>
                <a:latin typeface="+mj-lt"/>
              </a:rPr>
              <a:t>Flocking Exercise</a:t>
            </a:r>
            <a:endParaRPr lang="en-GB" sz="4000" b="1" dirty="0">
              <a:solidFill>
                <a:srgbClr val="5B8AC5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DA36E7-DE8A-8C9E-0E08-F93A62BA52D2}"/>
              </a:ext>
            </a:extLst>
          </p:cNvPr>
          <p:cNvSpPr txBox="1">
            <a:spLocks/>
          </p:cNvSpPr>
          <p:nvPr/>
        </p:nvSpPr>
        <p:spPr>
          <a:xfrm>
            <a:off x="550590" y="1469036"/>
            <a:ext cx="10739802" cy="5176392"/>
          </a:xfrm>
        </p:spPr>
        <p:txBody>
          <a:bodyPr/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Gill Sans"/>
              </a:rPr>
              <a:t>3 simple rules:</a:t>
            </a:r>
          </a:p>
          <a:p>
            <a:pPr algn="l"/>
            <a:endParaRPr lang="en-GB" sz="2800" dirty="0">
              <a:latin typeface="Gill Sans"/>
            </a:endParaRPr>
          </a:p>
          <a:p>
            <a:pPr marL="552450" indent="-457200" algn="l">
              <a:buFont typeface="+mj-lt"/>
              <a:buAutoNum type="arabicPeriod"/>
            </a:pPr>
            <a:r>
              <a:rPr lang="en-GB" sz="2800" dirty="0">
                <a:latin typeface="Gill Sans"/>
              </a:rPr>
              <a:t>COHESION</a:t>
            </a:r>
          </a:p>
          <a:p>
            <a:pPr lvl="1" algn="l"/>
            <a:r>
              <a:rPr lang="en-GB" sz="2800" dirty="0">
                <a:latin typeface="Gill Sans"/>
              </a:rPr>
              <a:t>All individuals are aware of their nearest neighbours</a:t>
            </a:r>
          </a:p>
          <a:p>
            <a:pPr marL="584200" lvl="1" algn="l"/>
            <a:endParaRPr lang="en-GB" sz="2800" dirty="0">
              <a:latin typeface="Gill Sans"/>
            </a:endParaRPr>
          </a:p>
          <a:p>
            <a:pPr marL="552450" indent="-457200" algn="l">
              <a:buFont typeface="+mj-lt"/>
              <a:buAutoNum type="arabicPeriod"/>
            </a:pPr>
            <a:r>
              <a:rPr lang="en-GB" sz="2800" dirty="0">
                <a:latin typeface="Gill Sans"/>
              </a:rPr>
              <a:t>ALIGNMENT</a:t>
            </a:r>
          </a:p>
          <a:p>
            <a:pPr lvl="1" algn="l"/>
            <a:r>
              <a:rPr lang="en-GB" sz="2800" dirty="0">
                <a:latin typeface="Gill Sans"/>
              </a:rPr>
              <a:t>Individuals have a tendency to ‘line up’</a:t>
            </a:r>
          </a:p>
          <a:p>
            <a:pPr marL="584200" lvl="1" algn="l"/>
            <a:endParaRPr lang="en-GB" sz="2800" dirty="0">
              <a:latin typeface="Gill Sans"/>
            </a:endParaRPr>
          </a:p>
          <a:p>
            <a:pPr marL="552450" indent="-457200" algn="l">
              <a:buFont typeface="+mj-lt"/>
              <a:buAutoNum type="arabicPeriod"/>
            </a:pPr>
            <a:r>
              <a:rPr lang="en-GB" sz="2800" dirty="0">
                <a:latin typeface="Gill Sans"/>
              </a:rPr>
              <a:t>SEPARATION</a:t>
            </a:r>
          </a:p>
          <a:p>
            <a:pPr lvl="1" algn="l"/>
            <a:r>
              <a:rPr lang="en-GB" sz="2800" dirty="0">
                <a:latin typeface="Gill Sans"/>
              </a:rPr>
              <a:t>Individuals stay close together but maintain a small distance</a:t>
            </a:r>
          </a:p>
          <a:p>
            <a:pPr marL="471053" lvl="1" algn="l"/>
            <a:r>
              <a:rPr lang="en-GB" sz="2800" dirty="0">
                <a:latin typeface="Gill Sans"/>
              </a:rPr>
              <a:t>Simple rules can lead to surprisingly coherent system level results</a:t>
            </a:r>
          </a:p>
        </p:txBody>
      </p:sp>
    </p:spTree>
    <p:extLst>
      <p:ext uri="{BB962C8B-B14F-4D97-AF65-F5344CB8AC3E}">
        <p14:creationId xmlns:p14="http://schemas.microsoft.com/office/powerpoint/2010/main" val="3874339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A6CE6F-20AE-6100-9027-F0A21164B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063" y="313067"/>
            <a:ext cx="8439462" cy="619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12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4C7615-5572-7D8A-B27C-A244BBA2D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401" y="1720733"/>
            <a:ext cx="10833656" cy="507381"/>
          </a:xfrm>
        </p:spPr>
        <p:txBody>
          <a:bodyPr/>
          <a:lstStyle/>
          <a:p>
            <a:r>
              <a:rPr lang="en-GB" dirty="0"/>
              <a:t>Mechanistic Paradigm: </a:t>
            </a:r>
            <a:r>
              <a:rPr lang="en-GB" dirty="0">
                <a:latin typeface="Gill Sans"/>
              </a:rPr>
              <a:t>If you understand the parts, you’ll understand the whole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00F9DE-FFC8-D374-835B-4EF95B29C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442" y="1974423"/>
            <a:ext cx="5157787" cy="4103168"/>
          </a:xfrm>
        </p:spPr>
        <p:txBody>
          <a:bodyPr/>
          <a:lstStyle/>
          <a:p>
            <a:r>
              <a:rPr lang="en-US" altLang="en-US" sz="2000" dirty="0">
                <a:latin typeface="Gill Sans"/>
                <a:ea typeface="MS PGothic" pitchFamily="34" charset="-128"/>
              </a:rPr>
              <a:t>Reductionist</a:t>
            </a:r>
          </a:p>
          <a:p>
            <a:r>
              <a:rPr lang="en-US" altLang="en-US" sz="2000" dirty="0">
                <a:latin typeface="Gill Sans"/>
                <a:ea typeface="MS PGothic" pitchFamily="34" charset="-128"/>
              </a:rPr>
              <a:t>Linear; cause and effect</a:t>
            </a:r>
          </a:p>
          <a:p>
            <a:r>
              <a:rPr lang="en-US" altLang="en-US" sz="2000" dirty="0">
                <a:latin typeface="Gill Sans"/>
                <a:ea typeface="MS PGothic" pitchFamily="34" charset="-128"/>
              </a:rPr>
              <a:t>Disconnected</a:t>
            </a:r>
          </a:p>
          <a:p>
            <a:r>
              <a:rPr lang="en-US" altLang="en-US" sz="2000" dirty="0">
                <a:latin typeface="Gill Sans"/>
                <a:ea typeface="MS PGothic" pitchFamily="34" charset="-128"/>
              </a:rPr>
              <a:t>Analytical</a:t>
            </a:r>
          </a:p>
          <a:p>
            <a:r>
              <a:rPr lang="en-US" altLang="en-US" sz="2000" dirty="0">
                <a:latin typeface="Gill Sans"/>
                <a:ea typeface="MS PGothic" pitchFamily="34" charset="-128"/>
              </a:rPr>
              <a:t>Hierarchical</a:t>
            </a:r>
          </a:p>
          <a:p>
            <a:r>
              <a:rPr lang="en-US" altLang="en-US" sz="2000" dirty="0">
                <a:latin typeface="Gill Sans"/>
                <a:ea typeface="MS PGothic" pitchFamily="34" charset="-128"/>
              </a:rPr>
              <a:t>Command and control</a:t>
            </a:r>
          </a:p>
          <a:p>
            <a:r>
              <a:rPr lang="en-US" altLang="en-US" sz="2000" dirty="0">
                <a:latin typeface="Gill Sans"/>
                <a:ea typeface="MS PGothic" pitchFamily="34" charset="-128"/>
              </a:rPr>
              <a:t>Defined roles and responsibilities</a:t>
            </a:r>
          </a:p>
          <a:p>
            <a:r>
              <a:rPr lang="en-US" altLang="en-US" sz="2000" dirty="0" err="1">
                <a:latin typeface="Gill Sans"/>
                <a:ea typeface="MS PGothic" pitchFamily="34" charset="-128"/>
              </a:rPr>
              <a:t>Centralised</a:t>
            </a:r>
            <a:endParaRPr lang="en-US" altLang="en-US" sz="2000" dirty="0">
              <a:latin typeface="Gill Sans"/>
              <a:ea typeface="MS PGothic" pitchFamily="34" charset="-128"/>
            </a:endParaRPr>
          </a:p>
          <a:p>
            <a:endParaRPr lang="en-US" altLang="en-US" sz="2000" dirty="0">
              <a:latin typeface="Gill Sans"/>
              <a:ea typeface="MS PGothic" pitchFamily="34" charset="-128"/>
            </a:endParaRPr>
          </a:p>
          <a:p>
            <a:endParaRPr lang="en-US" altLang="en-US" sz="2000" dirty="0">
              <a:latin typeface="Gill Sans"/>
              <a:ea typeface="MS PGothic" pitchFamily="34" charset="-128"/>
            </a:endParaRPr>
          </a:p>
          <a:p>
            <a:endParaRPr lang="en-US" altLang="en-US" sz="2000" dirty="0">
              <a:latin typeface="Gill Sans"/>
              <a:ea typeface="MS PGothic" pitchFamily="34" charset="-128"/>
            </a:endParaRPr>
          </a:p>
          <a:p>
            <a:endParaRPr lang="en-GB" sz="2000" dirty="0">
              <a:latin typeface="Gill Sans"/>
            </a:endParaRP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716977" y="393699"/>
            <a:ext cx="8057407" cy="54927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Gill Sans"/>
                <a:cs typeface="Calibri"/>
              </a:rPr>
              <a:t>The traditional approach to leadership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FDD413-2ED8-D1CA-9618-184894977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886" y="1795415"/>
            <a:ext cx="4075513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06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Gill Sans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 Template" id="{BBD04C99-4CBB-4A81-848E-2A152551E855}" vid="{434F1049-6993-4BED-A500-992E76041C5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 Template" id="{BBD04C99-4CBB-4A81-848E-2A152551E855}" vid="{BFC15943-E886-4C80-A7E2-8E445A7AEE6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AC26EA7352E34F86D4AA562782FF22" ma:contentTypeVersion="13" ma:contentTypeDescription="Create a new document." ma:contentTypeScope="" ma:versionID="e8ffb381dc51d2fceebd42fbdef89bd8">
  <xsd:schema xmlns:xsd="http://www.w3.org/2001/XMLSchema" xmlns:xs="http://www.w3.org/2001/XMLSchema" xmlns:p="http://schemas.microsoft.com/office/2006/metadata/properties" xmlns:ns2="6428267d-7394-45d4-b8b7-44b2fb490a7d" xmlns:ns3="a4985664-5b4c-40ea-9def-4dfc50360a43" targetNamespace="http://schemas.microsoft.com/office/2006/metadata/properties" ma:root="true" ma:fieldsID="789153712163ec0c3036b81b29c43aa5" ns2:_="" ns3:_="">
    <xsd:import namespace="6428267d-7394-45d4-b8b7-44b2fb490a7d"/>
    <xsd:import namespace="a4985664-5b4c-40ea-9def-4dfc50360a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28267d-7394-45d4-b8b7-44b2fb490a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661ed98-3636-4268-8815-0c4e8562ba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985664-5b4c-40ea-9def-4dfc50360a43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99752b3-8903-41af-b2a5-317a5ef81e06}" ma:internalName="TaxCatchAll" ma:showField="CatchAllData" ma:web="a4985664-5b4c-40ea-9def-4dfc50360a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4985664-5b4c-40ea-9def-4dfc50360a43" xsi:nil="true"/>
    <lcf76f155ced4ddcb4097134ff3c332f xmlns="6428267d-7394-45d4-b8b7-44b2fb490a7d">
      <Terms xmlns="http://schemas.microsoft.com/office/infopath/2007/PartnerControls"/>
    </lcf76f155ced4ddcb4097134ff3c332f>
    <SharedWithUsers xmlns="a4985664-5b4c-40ea-9def-4dfc50360a43">
      <UserInfo>
        <DisplayName>Andrea McGuinness (Aqua)</DisplayName>
        <AccountId>74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F2BA0EF-0DCC-4FB1-B063-EC9F3B129E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41C9CE-0893-4936-84FE-A4FDF339C6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28267d-7394-45d4-b8b7-44b2fb490a7d"/>
    <ds:schemaRef ds:uri="a4985664-5b4c-40ea-9def-4dfc50360a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CCB7B9-1890-46C5-89CF-AB99D704B4CD}">
  <ds:schemaRefs>
    <ds:schemaRef ds:uri="2033520f-14bf-4168-9bb8-9539e133d242"/>
    <ds:schemaRef ds:uri="8dc7200b-72fe-4179-a07c-ec814aaea25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a4985664-5b4c-40ea-9def-4dfc50360a43"/>
    <ds:schemaRef ds:uri="6428267d-7394-45d4-b8b7-44b2fb490a7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4554</TotalTime>
  <Words>834</Words>
  <Application>Microsoft Office PowerPoint</Application>
  <PresentationFormat>Widescreen</PresentationFormat>
  <Paragraphs>168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Gill Sans</vt:lpstr>
      <vt:lpstr>Gill Sans </vt:lpstr>
      <vt:lpstr>Gill Sans MT</vt:lpstr>
      <vt:lpstr>Segoe UI</vt:lpstr>
      <vt:lpstr>Times New Roman</vt:lpstr>
      <vt:lpstr>Trebuchet MS</vt:lpstr>
      <vt:lpstr>Office Theme</vt:lpstr>
      <vt:lpstr>Custom Design</vt:lpstr>
      <vt:lpstr>An Introduction to System Leadership</vt:lpstr>
      <vt:lpstr>What’s all the fuss about systems anyway?</vt:lpstr>
      <vt:lpstr>PowerPoint Presentation</vt:lpstr>
      <vt:lpstr>What is a system?</vt:lpstr>
      <vt:lpstr>PowerPoint Presentation</vt:lpstr>
      <vt:lpstr>PowerPoint Presentation</vt:lpstr>
      <vt:lpstr>PowerPoint Presentation</vt:lpstr>
      <vt:lpstr>PowerPoint Presentation</vt:lpstr>
      <vt:lpstr>The traditional approach to leadership</vt:lpstr>
      <vt:lpstr>The traditional approach to leadership</vt:lpstr>
      <vt:lpstr>PowerPoint Presentation</vt:lpstr>
      <vt:lpstr>Discussion</vt:lpstr>
      <vt:lpstr>7 Dilemmas of System Leadership </vt:lpstr>
      <vt:lpstr>PowerPoint Presentation</vt:lpstr>
      <vt:lpstr>Effective system leadership behaviours</vt:lpstr>
      <vt:lpstr>PowerPoint Presentation</vt:lpstr>
      <vt:lpstr>Personal Reflection</vt:lpstr>
      <vt:lpstr>PowerPoint Presentation</vt:lpstr>
      <vt:lpstr>Personal Reflection and Action</vt:lpstr>
      <vt:lpstr>Evaluation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Guidance</dc:title>
  <dc:creator>Amy Connelly (Aqua)</dc:creator>
  <cp:lastModifiedBy>Sarah Thompson</cp:lastModifiedBy>
  <cp:revision>3</cp:revision>
  <dcterms:created xsi:type="dcterms:W3CDTF">2023-08-04T13:09:06Z</dcterms:created>
  <dcterms:modified xsi:type="dcterms:W3CDTF">2024-05-01T13:05:27Z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0x010100F8668077BF34254BB75AE8B5ED4B6300</vt:lpwstr>
  </property>
  <property fmtid="{D5CDD505-2E9C-101B-9397-08002B2CF9AE}" pid="3" name="MediaServiceImageTags">
    <vt:lpwstr/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2024-04-25T11:35:03Z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fa308aa5-7f36-475e-8c69-a40290198ca6</vt:lpwstr>
  </property>
  <property fmtid="{D5CDD505-2E9C-101B-9397-08002B2CF9AE}" pid="9" name="MSIP_Label_defa4170-0d19-0005-0004-bc88714345d2_ActionId">
    <vt:lpwstr>2231953f-ad65-4a67-b047-26046718edd6</vt:lpwstr>
  </property>
  <property fmtid="{D5CDD505-2E9C-101B-9397-08002B2CF9AE}" pid="10" name="MSIP_Label_defa4170-0d19-0005-0004-bc88714345d2_ContentBits">
    <vt:lpwstr>0</vt:lpwstr>
  </property>
</Properties>
</file>