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 id="2147483686" r:id="rId7"/>
    <p:sldMasterId id="2147483689" r:id="rId8"/>
  </p:sldMasterIdLst>
  <p:notesMasterIdLst>
    <p:notesMasterId r:id="rId24"/>
  </p:notesMasterIdLst>
  <p:sldIdLst>
    <p:sldId id="1931" r:id="rId9"/>
    <p:sldId id="1935" r:id="rId10"/>
    <p:sldId id="1936" r:id="rId11"/>
    <p:sldId id="1937" r:id="rId12"/>
    <p:sldId id="1219" r:id="rId13"/>
    <p:sldId id="1919" r:id="rId14"/>
    <p:sldId id="261" r:id="rId15"/>
    <p:sldId id="1934" r:id="rId16"/>
    <p:sldId id="1902" r:id="rId17"/>
    <p:sldId id="1929" r:id="rId18"/>
    <p:sldId id="1930" r:id="rId19"/>
    <p:sldId id="1175" r:id="rId20"/>
    <p:sldId id="1176" r:id="rId21"/>
    <p:sldId id="1933" r:id="rId22"/>
    <p:sldId id="3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78403A-DE47-9EA6-CB43-217FC47B6A14}" name="Weston Will" initials="WW" userId="S::Will.Weston@alderhey.nhs.uk::2e21353f-be2a-414a-8f43-d928d6de5d38" providerId="AD"/>
  <p188:author id="{72D3B94F-0B79-3CB3-6742-723DBF4088CE}" name="Brignal Harriet" initials="BH" userId="S::Harriet.Brignal@alderhey.nhs.uk::5767e862-4994-4ac2-bd1d-91d53737264f" providerId="AD"/>
  <p188:author id="{365927D5-EF7B-5DCB-3BD0-B158BEA75147}" name="Williams Jennie" initials="WJ" userId="S::Jennie.Williams@alderhey.nhs.uk::44c05028-affe-462b-9e16-ad660eb842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itfield Lucy" initials="WL" lastIdx="1" clrIdx="0">
    <p:extLst>
      <p:ext uri="{19B8F6BF-5375-455C-9EA6-DF929625EA0E}">
        <p15:presenceInfo xmlns:p15="http://schemas.microsoft.com/office/powerpoint/2012/main" userId="S::Lucy.Whitfield@alderhey.nhs.uk::ec3cf4b2-0544-49fb-81a0-76c63d3612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C2329-90A8-467E-AE82-F085E3674999}" v="174" dt="2024-04-23T12:33:52.3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71" autoAdjust="0"/>
  </p:normalViewPr>
  <p:slideViewPr>
    <p:cSldViewPr snapToGrid="0">
      <p:cViewPr varScale="1">
        <p:scale>
          <a:sx n="56" d="100"/>
          <a:sy n="56" d="100"/>
        </p:scale>
        <p:origin x="10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Jennie" userId="44c05028-affe-462b-9e16-ad660eb8421a" providerId="ADAL" clId="{F6EDC53A-90E3-4034-8EBB-7227121FE187}"/>
    <pc:docChg chg="undo redo custSel addSld delSld modSld sldOrd">
      <pc:chgData name="Williams Jennie" userId="44c05028-affe-462b-9e16-ad660eb8421a" providerId="ADAL" clId="{F6EDC53A-90E3-4034-8EBB-7227121FE187}" dt="2024-03-07T16:25:37.995" v="5842" actId="20577"/>
      <pc:docMkLst>
        <pc:docMk/>
      </pc:docMkLst>
      <pc:sldChg chg="addSp modSp mod ord modNotesTx">
        <pc:chgData name="Williams Jennie" userId="44c05028-affe-462b-9e16-ad660eb8421a" providerId="ADAL" clId="{F6EDC53A-90E3-4034-8EBB-7227121FE187}" dt="2024-03-04T15:51:21.891" v="3424" actId="113"/>
        <pc:sldMkLst>
          <pc:docMk/>
          <pc:sldMk cId="0" sldId="261"/>
        </pc:sldMkLst>
        <pc:spChg chg="add mod">
          <ac:chgData name="Williams Jennie" userId="44c05028-affe-462b-9e16-ad660eb8421a" providerId="ADAL" clId="{F6EDC53A-90E3-4034-8EBB-7227121FE187}" dt="2024-03-04T14:11:49" v="478" actId="113"/>
          <ac:spMkLst>
            <pc:docMk/>
            <pc:sldMk cId="0" sldId="261"/>
            <ac:spMk id="2" creationId="{9F0ED728-89C9-692C-C702-869EB1F0E72A}"/>
          </ac:spMkLst>
        </pc:spChg>
        <pc:picChg chg="mod">
          <ac:chgData name="Williams Jennie" userId="44c05028-affe-462b-9e16-ad660eb8421a" providerId="ADAL" clId="{F6EDC53A-90E3-4034-8EBB-7227121FE187}" dt="2024-03-04T14:11:41.567" v="477" actId="1076"/>
          <ac:picMkLst>
            <pc:docMk/>
            <pc:sldMk cId="0" sldId="261"/>
            <ac:picMk id="3" creationId="{00000000-0000-0000-0000-000000000000}"/>
          </ac:picMkLst>
        </pc:picChg>
      </pc:sldChg>
      <pc:sldChg chg="addSp modSp">
        <pc:chgData name="Williams Jennie" userId="44c05028-affe-462b-9e16-ad660eb8421a" providerId="ADAL" clId="{F6EDC53A-90E3-4034-8EBB-7227121FE187}" dt="2024-03-04T16:00:29.608" v="4240"/>
        <pc:sldMkLst>
          <pc:docMk/>
          <pc:sldMk cId="2208595900" sldId="382"/>
        </pc:sldMkLst>
        <pc:picChg chg="add mod">
          <ac:chgData name="Williams Jennie" userId="44c05028-affe-462b-9e16-ad660eb8421a" providerId="ADAL" clId="{F6EDC53A-90E3-4034-8EBB-7227121FE187}" dt="2024-03-04T16:00:29.608" v="4240"/>
          <ac:picMkLst>
            <pc:docMk/>
            <pc:sldMk cId="2208595900" sldId="382"/>
            <ac:picMk id="3" creationId="{00F70B91-88CD-75CB-CD32-AD0F2D20E095}"/>
          </ac:picMkLst>
        </pc:picChg>
      </pc:sldChg>
      <pc:sldChg chg="addSp modSp mod modNotesTx">
        <pc:chgData name="Williams Jennie" userId="44c05028-affe-462b-9e16-ad660eb8421a" providerId="ADAL" clId="{F6EDC53A-90E3-4034-8EBB-7227121FE187}" dt="2024-03-06T13:26:56.664" v="4733" actId="6549"/>
        <pc:sldMkLst>
          <pc:docMk/>
          <pc:sldMk cId="1958176897" sldId="1219"/>
        </pc:sldMkLst>
        <pc:spChg chg="add mod">
          <ac:chgData name="Williams Jennie" userId="44c05028-affe-462b-9e16-ad660eb8421a" providerId="ADAL" clId="{F6EDC53A-90E3-4034-8EBB-7227121FE187}" dt="2024-03-06T13:21:14.157" v="4402" actId="6549"/>
          <ac:spMkLst>
            <pc:docMk/>
            <pc:sldMk cId="1958176897" sldId="1219"/>
            <ac:spMk id="5" creationId="{7DF02DB6-8CA4-8FDA-4F58-4925D5A41C5F}"/>
          </ac:spMkLst>
        </pc:spChg>
        <pc:picChg chg="add mod">
          <ac:chgData name="Williams Jennie" userId="44c05028-affe-462b-9e16-ad660eb8421a" providerId="ADAL" clId="{F6EDC53A-90E3-4034-8EBB-7227121FE187}" dt="2024-03-06T13:20:43.569" v="4367"/>
          <ac:picMkLst>
            <pc:docMk/>
            <pc:sldMk cId="1958176897" sldId="1219"/>
            <ac:picMk id="3" creationId="{A5E09E2E-2041-F533-376D-F420BEB49A10}"/>
          </ac:picMkLst>
        </pc:picChg>
        <pc:picChg chg="add mod">
          <ac:chgData name="Williams Jennie" userId="44c05028-affe-462b-9e16-ad660eb8421a" providerId="ADAL" clId="{F6EDC53A-90E3-4034-8EBB-7227121FE187}" dt="2024-03-06T13:20:50.484" v="4368"/>
          <ac:picMkLst>
            <pc:docMk/>
            <pc:sldMk cId="1958176897" sldId="1219"/>
            <ac:picMk id="4" creationId="{18B500F4-AD7E-30A1-C8CA-2AEE88091BF6}"/>
          </ac:picMkLst>
        </pc:picChg>
        <pc:picChg chg="add mod modCrop">
          <ac:chgData name="Williams Jennie" userId="44c05028-affe-462b-9e16-ad660eb8421a" providerId="ADAL" clId="{F6EDC53A-90E3-4034-8EBB-7227121FE187}" dt="2024-03-06T13:26:12.377" v="4647" actId="1037"/>
          <ac:picMkLst>
            <pc:docMk/>
            <pc:sldMk cId="1958176897" sldId="1219"/>
            <ac:picMk id="6" creationId="{6D1A14B6-51AB-B832-0F6F-6338A032201E}"/>
          </ac:picMkLst>
        </pc:picChg>
      </pc:sldChg>
      <pc:sldChg chg="addSp delSp modSp add del mod modNotesTx">
        <pc:chgData name="Williams Jennie" userId="44c05028-affe-462b-9e16-ad660eb8421a" providerId="ADAL" clId="{F6EDC53A-90E3-4034-8EBB-7227121FE187}" dt="2024-03-07T16:25:37.995" v="5842" actId="20577"/>
        <pc:sldMkLst>
          <pc:docMk/>
          <pc:sldMk cId="4197932534" sldId="1902"/>
        </pc:sldMkLst>
        <pc:spChg chg="add mod">
          <ac:chgData name="Williams Jennie" userId="44c05028-affe-462b-9e16-ad660eb8421a" providerId="ADAL" clId="{F6EDC53A-90E3-4034-8EBB-7227121FE187}" dt="2024-03-04T15:44:24.831" v="1361" actId="1076"/>
          <ac:spMkLst>
            <pc:docMk/>
            <pc:sldMk cId="4197932534" sldId="1902"/>
            <ac:spMk id="3" creationId="{C3219917-C694-3866-FD80-FC9DF3A2ACF6}"/>
          </ac:spMkLst>
        </pc:spChg>
        <pc:spChg chg="del mod">
          <ac:chgData name="Williams Jennie" userId="44c05028-affe-462b-9e16-ad660eb8421a" providerId="ADAL" clId="{F6EDC53A-90E3-4034-8EBB-7227121FE187}" dt="2024-03-06T13:18:37.190" v="4308" actId="478"/>
          <ac:spMkLst>
            <pc:docMk/>
            <pc:sldMk cId="4197932534" sldId="1902"/>
            <ac:spMk id="4" creationId="{C63440F1-F0C6-DE14-E6F6-C2AD23B925CF}"/>
          </ac:spMkLst>
        </pc:spChg>
        <pc:spChg chg="del mod">
          <ac:chgData name="Williams Jennie" userId="44c05028-affe-462b-9e16-ad660eb8421a" providerId="ADAL" clId="{F6EDC53A-90E3-4034-8EBB-7227121FE187}" dt="2024-03-06T13:18:51.679" v="4311" actId="478"/>
          <ac:spMkLst>
            <pc:docMk/>
            <pc:sldMk cId="4197932534" sldId="1902"/>
            <ac:spMk id="7" creationId="{00000000-0000-0000-0000-000000000000}"/>
          </ac:spMkLst>
        </pc:spChg>
        <pc:spChg chg="add mod">
          <ac:chgData name="Williams Jennie" userId="44c05028-affe-462b-9e16-ad660eb8421a" providerId="ADAL" clId="{F6EDC53A-90E3-4034-8EBB-7227121FE187}" dt="2024-03-07T16:25:37.995" v="5842" actId="20577"/>
          <ac:spMkLst>
            <pc:docMk/>
            <pc:sldMk cId="4197932534" sldId="1902"/>
            <ac:spMk id="9" creationId="{F4802697-DEB8-2BBB-55AE-CCBF4486568F}"/>
          </ac:spMkLst>
        </pc:spChg>
        <pc:spChg chg="del mod">
          <ac:chgData name="Williams Jennie" userId="44c05028-affe-462b-9e16-ad660eb8421a" providerId="ADAL" clId="{F6EDC53A-90E3-4034-8EBB-7227121FE187}" dt="2024-03-06T13:18:35.379" v="4307" actId="478"/>
          <ac:spMkLst>
            <pc:docMk/>
            <pc:sldMk cId="4197932534" sldId="1902"/>
            <ac:spMk id="10" creationId="{BBEB7CA9-DBC7-BB61-9815-07FBF99D51D7}"/>
          </ac:spMkLst>
        </pc:spChg>
        <pc:spChg chg="del mod">
          <ac:chgData name="Williams Jennie" userId="44c05028-affe-462b-9e16-ad660eb8421a" providerId="ADAL" clId="{F6EDC53A-90E3-4034-8EBB-7227121FE187}" dt="2024-03-06T13:18:35.379" v="4307" actId="478"/>
          <ac:spMkLst>
            <pc:docMk/>
            <pc:sldMk cId="4197932534" sldId="1902"/>
            <ac:spMk id="12" creationId="{0552F7F2-A432-3328-ED01-4DCCEC1513DD}"/>
          </ac:spMkLst>
        </pc:spChg>
        <pc:spChg chg="del mod">
          <ac:chgData name="Williams Jennie" userId="44c05028-affe-462b-9e16-ad660eb8421a" providerId="ADAL" clId="{F6EDC53A-90E3-4034-8EBB-7227121FE187}" dt="2024-03-06T13:18:39.121" v="4309" actId="478"/>
          <ac:spMkLst>
            <pc:docMk/>
            <pc:sldMk cId="4197932534" sldId="1902"/>
            <ac:spMk id="14" creationId="{CBAC8A6E-64F5-2669-F76B-18327773461E}"/>
          </ac:spMkLst>
        </pc:spChg>
        <pc:spChg chg="del mod">
          <ac:chgData name="Williams Jennie" userId="44c05028-affe-462b-9e16-ad660eb8421a" providerId="ADAL" clId="{F6EDC53A-90E3-4034-8EBB-7227121FE187}" dt="2024-03-06T13:18:35.379" v="4307" actId="478"/>
          <ac:spMkLst>
            <pc:docMk/>
            <pc:sldMk cId="4197932534" sldId="1902"/>
            <ac:spMk id="16" creationId="{E5F98D8E-1EF3-1681-D62C-196C5806C835}"/>
          </ac:spMkLst>
        </pc:spChg>
        <pc:spChg chg="del mod">
          <ac:chgData name="Williams Jennie" userId="44c05028-affe-462b-9e16-ad660eb8421a" providerId="ADAL" clId="{F6EDC53A-90E3-4034-8EBB-7227121FE187}" dt="2024-03-06T13:18:35.379" v="4307" actId="478"/>
          <ac:spMkLst>
            <pc:docMk/>
            <pc:sldMk cId="4197932534" sldId="1902"/>
            <ac:spMk id="18" creationId="{016CECC0-A8E6-7238-6285-100668630BB0}"/>
          </ac:spMkLst>
        </pc:spChg>
        <pc:spChg chg="del mod">
          <ac:chgData name="Williams Jennie" userId="44c05028-affe-462b-9e16-ad660eb8421a" providerId="ADAL" clId="{F6EDC53A-90E3-4034-8EBB-7227121FE187}" dt="2024-03-06T13:18:42.444" v="4310" actId="478"/>
          <ac:spMkLst>
            <pc:docMk/>
            <pc:sldMk cId="4197932534" sldId="1902"/>
            <ac:spMk id="20" creationId="{827E6256-E97E-4257-6BD4-D2F23A41D24B}"/>
          </ac:spMkLst>
        </pc:spChg>
        <pc:spChg chg="del mod">
          <ac:chgData name="Williams Jennie" userId="44c05028-affe-462b-9e16-ad660eb8421a" providerId="ADAL" clId="{F6EDC53A-90E3-4034-8EBB-7227121FE187}" dt="2024-03-06T13:18:35.379" v="4307" actId="478"/>
          <ac:spMkLst>
            <pc:docMk/>
            <pc:sldMk cId="4197932534" sldId="1902"/>
            <ac:spMk id="24" creationId="{4FB3E6DD-4734-D0ED-99DF-E031B6629399}"/>
          </ac:spMkLst>
        </pc:spChg>
        <pc:picChg chg="add mod">
          <ac:chgData name="Williams Jennie" userId="44c05028-affe-462b-9e16-ad660eb8421a" providerId="ADAL" clId="{F6EDC53A-90E3-4034-8EBB-7227121FE187}" dt="2024-03-04T15:44:07.033" v="1358"/>
          <ac:picMkLst>
            <pc:docMk/>
            <pc:sldMk cId="4197932534" sldId="1902"/>
            <ac:picMk id="2" creationId="{902A4275-C627-2660-C8F5-DEF1F32BD5B4}"/>
          </ac:picMkLst>
        </pc:picChg>
        <pc:picChg chg="add mod">
          <ac:chgData name="Williams Jennie" userId="44c05028-affe-462b-9e16-ad660eb8421a" providerId="ADAL" clId="{F6EDC53A-90E3-4034-8EBB-7227121FE187}" dt="2024-03-04T15:44:32.383" v="1362"/>
          <ac:picMkLst>
            <pc:docMk/>
            <pc:sldMk cId="4197932534" sldId="1902"/>
            <ac:picMk id="5" creationId="{BEC61311-F6B1-CAD8-8064-6DE01313BAA0}"/>
          </ac:picMkLst>
        </pc:picChg>
        <pc:picChg chg="add mod">
          <ac:chgData name="Williams Jennie" userId="44c05028-affe-462b-9e16-ad660eb8421a" providerId="ADAL" clId="{F6EDC53A-90E3-4034-8EBB-7227121FE187}" dt="2024-03-06T13:27:29.196" v="4735" actId="1076"/>
          <ac:picMkLst>
            <pc:docMk/>
            <pc:sldMk cId="4197932534" sldId="1902"/>
            <ac:picMk id="8" creationId="{B58D1B8F-6583-652D-3464-A0DAA81B11B0}"/>
          </ac:picMkLst>
        </pc:picChg>
      </pc:sldChg>
      <pc:sldChg chg="modNotesTx">
        <pc:chgData name="Williams Jennie" userId="44c05028-affe-462b-9e16-ad660eb8421a" providerId="ADAL" clId="{F6EDC53A-90E3-4034-8EBB-7227121FE187}" dt="2024-03-04T15:51:29.776" v="3426" actId="113"/>
        <pc:sldMkLst>
          <pc:docMk/>
          <pc:sldMk cId="2316658357" sldId="1919"/>
        </pc:sldMkLst>
      </pc:sldChg>
      <pc:sldChg chg="modNotesTx">
        <pc:chgData name="Williams Jennie" userId="44c05028-affe-462b-9e16-ad660eb8421a" providerId="ADAL" clId="{F6EDC53A-90E3-4034-8EBB-7227121FE187}" dt="2024-03-04T14:07:39.741" v="204" actId="20577"/>
        <pc:sldMkLst>
          <pc:docMk/>
          <pc:sldMk cId="189340417" sldId="1929"/>
        </pc:sldMkLst>
      </pc:sldChg>
      <pc:sldChg chg="modNotesTx">
        <pc:chgData name="Williams Jennie" userId="44c05028-affe-462b-9e16-ad660eb8421a" providerId="ADAL" clId="{F6EDC53A-90E3-4034-8EBB-7227121FE187}" dt="2024-03-04T15:52:49.814" v="3714" actId="20577"/>
        <pc:sldMkLst>
          <pc:docMk/>
          <pc:sldMk cId="980094887" sldId="1930"/>
        </pc:sldMkLst>
      </pc:sldChg>
      <pc:sldChg chg="addSp modSp">
        <pc:chgData name="Williams Jennie" userId="44c05028-affe-462b-9e16-ad660eb8421a" providerId="ADAL" clId="{F6EDC53A-90E3-4034-8EBB-7227121FE187}" dt="2024-03-04T16:00:12.593" v="4239"/>
        <pc:sldMkLst>
          <pc:docMk/>
          <pc:sldMk cId="1624966461" sldId="1931"/>
        </pc:sldMkLst>
        <pc:picChg chg="add mod">
          <ac:chgData name="Williams Jennie" userId="44c05028-affe-462b-9e16-ad660eb8421a" providerId="ADAL" clId="{F6EDC53A-90E3-4034-8EBB-7227121FE187}" dt="2024-03-04T16:00:12.593" v="4239"/>
          <ac:picMkLst>
            <pc:docMk/>
            <pc:sldMk cId="1624966461" sldId="1931"/>
            <ac:picMk id="4" creationId="{8384DAE8-B4EF-1396-4BA5-F6916F55FE2B}"/>
          </ac:picMkLst>
        </pc:picChg>
      </pc:sldChg>
      <pc:sldChg chg="addSp modSp del mod">
        <pc:chgData name="Williams Jennie" userId="44c05028-affe-462b-9e16-ad660eb8421a" providerId="ADAL" clId="{F6EDC53A-90E3-4034-8EBB-7227121FE187}" dt="2024-03-04T15:51:03.921" v="3420" actId="2696"/>
        <pc:sldMkLst>
          <pc:docMk/>
          <pc:sldMk cId="3589585245" sldId="1932"/>
        </pc:sldMkLst>
        <pc:spChg chg="mod">
          <ac:chgData name="Williams Jennie" userId="44c05028-affe-462b-9e16-ad660eb8421a" providerId="ADAL" clId="{F6EDC53A-90E3-4034-8EBB-7227121FE187}" dt="2024-03-04T14:02:50.747" v="14" actId="20577"/>
          <ac:spMkLst>
            <pc:docMk/>
            <pc:sldMk cId="3589585245" sldId="1932"/>
            <ac:spMk id="2" creationId="{30D00C87-DEC1-F444-AF9C-76F77E3A4BAB}"/>
          </ac:spMkLst>
        </pc:spChg>
        <pc:spChg chg="mod">
          <ac:chgData name="Williams Jennie" userId="44c05028-affe-462b-9e16-ad660eb8421a" providerId="ADAL" clId="{F6EDC53A-90E3-4034-8EBB-7227121FE187}" dt="2024-03-04T15:45:38.201" v="1819" actId="21"/>
          <ac:spMkLst>
            <pc:docMk/>
            <pc:sldMk cId="3589585245" sldId="1932"/>
            <ac:spMk id="3" creationId="{80C0C58B-F66E-0926-52B3-B904DC0710E7}"/>
          </ac:spMkLst>
        </pc:spChg>
        <pc:spChg chg="add mod">
          <ac:chgData name="Williams Jennie" userId="44c05028-affe-462b-9e16-ad660eb8421a" providerId="ADAL" clId="{F6EDC53A-90E3-4034-8EBB-7227121FE187}" dt="2024-03-04T14:12:24.468" v="517" actId="20577"/>
          <ac:spMkLst>
            <pc:docMk/>
            <pc:sldMk cId="3589585245" sldId="1932"/>
            <ac:spMk id="4" creationId="{AF124886-32C1-791F-A811-781265AEFDAB}"/>
          </ac:spMkLst>
        </pc:spChg>
      </pc:sldChg>
      <pc:sldChg chg="addSp delSp modSp new mod setBg modNotesTx">
        <pc:chgData name="Williams Jennie" userId="44c05028-affe-462b-9e16-ad660eb8421a" providerId="ADAL" clId="{F6EDC53A-90E3-4034-8EBB-7227121FE187}" dt="2024-03-04T15:59:38.633" v="4238" actId="1076"/>
        <pc:sldMkLst>
          <pc:docMk/>
          <pc:sldMk cId="875031945" sldId="1933"/>
        </pc:sldMkLst>
        <pc:spChg chg="del mod">
          <ac:chgData name="Williams Jennie" userId="44c05028-affe-462b-9e16-ad660eb8421a" providerId="ADAL" clId="{F6EDC53A-90E3-4034-8EBB-7227121FE187}" dt="2024-03-04T15:54:57.216" v="3719" actId="478"/>
          <ac:spMkLst>
            <pc:docMk/>
            <pc:sldMk cId="875031945" sldId="1933"/>
            <ac:spMk id="2" creationId="{C31DC863-A843-D9D1-F3DD-C4A9BFFA73D8}"/>
          </ac:spMkLst>
        </pc:spChg>
        <pc:spChg chg="mod ord">
          <ac:chgData name="Williams Jennie" userId="44c05028-affe-462b-9e16-ad660eb8421a" providerId="ADAL" clId="{F6EDC53A-90E3-4034-8EBB-7227121FE187}" dt="2024-03-04T15:59:38.633" v="4238" actId="1076"/>
          <ac:spMkLst>
            <pc:docMk/>
            <pc:sldMk cId="875031945" sldId="1933"/>
            <ac:spMk id="3" creationId="{5EC1D02C-160A-5A2F-75CF-ADF92C33B15A}"/>
          </ac:spMkLst>
        </pc:spChg>
        <pc:spChg chg="add mod ord">
          <ac:chgData name="Williams Jennie" userId="44c05028-affe-462b-9e16-ad660eb8421a" providerId="ADAL" clId="{F6EDC53A-90E3-4034-8EBB-7227121FE187}" dt="2024-03-04T15:56:48.314" v="3828" actId="6549"/>
          <ac:spMkLst>
            <pc:docMk/>
            <pc:sldMk cId="875031945" sldId="1933"/>
            <ac:spMk id="4" creationId="{194B4641-B885-EE88-6253-3225058BB43C}"/>
          </ac:spMkLst>
        </pc:spChg>
        <pc:spChg chg="add del mod">
          <ac:chgData name="Williams Jennie" userId="44c05028-affe-462b-9e16-ad660eb8421a" providerId="ADAL" clId="{F6EDC53A-90E3-4034-8EBB-7227121FE187}" dt="2024-03-04T15:55:00.370" v="3720" actId="478"/>
          <ac:spMkLst>
            <pc:docMk/>
            <pc:sldMk cId="875031945" sldId="1933"/>
            <ac:spMk id="6" creationId="{44916D5C-7DAF-61D8-BD20-1991AFBF9AF6}"/>
          </ac:spMkLst>
        </pc:spChg>
        <pc:spChg chg="add del">
          <ac:chgData name="Williams Jennie" userId="44c05028-affe-462b-9e16-ad660eb8421a" providerId="ADAL" clId="{F6EDC53A-90E3-4034-8EBB-7227121FE187}" dt="2024-03-04T15:55:32.246" v="3722" actId="26606"/>
          <ac:spMkLst>
            <pc:docMk/>
            <pc:sldMk cId="875031945" sldId="1933"/>
            <ac:spMk id="2055" creationId="{FB5B0058-AF13-4859-B429-4EDDE2A26F7F}"/>
          </ac:spMkLst>
        </pc:spChg>
        <pc:spChg chg="add del">
          <ac:chgData name="Williams Jennie" userId="44c05028-affe-462b-9e16-ad660eb8421a" providerId="ADAL" clId="{F6EDC53A-90E3-4034-8EBB-7227121FE187}" dt="2024-03-04T15:55:32.246" v="3722" actId="26606"/>
          <ac:spMkLst>
            <pc:docMk/>
            <pc:sldMk cId="875031945" sldId="1933"/>
            <ac:spMk id="2057" creationId="{D84C2E9E-0B5D-4B5F-9A1F-70EBDCE39034}"/>
          </ac:spMkLst>
        </pc:spChg>
        <pc:spChg chg="add del">
          <ac:chgData name="Williams Jennie" userId="44c05028-affe-462b-9e16-ad660eb8421a" providerId="ADAL" clId="{F6EDC53A-90E3-4034-8EBB-7227121FE187}" dt="2024-03-04T15:55:35.434" v="3724" actId="26606"/>
          <ac:spMkLst>
            <pc:docMk/>
            <pc:sldMk cId="875031945" sldId="1933"/>
            <ac:spMk id="2059" creationId="{E41809D1-F12E-46BB-B804-5F209D325E8B}"/>
          </ac:spMkLst>
        </pc:spChg>
        <pc:spChg chg="add del">
          <ac:chgData name="Williams Jennie" userId="44c05028-affe-462b-9e16-ad660eb8421a" providerId="ADAL" clId="{F6EDC53A-90E3-4034-8EBB-7227121FE187}" dt="2024-03-04T15:55:35.434" v="3724" actId="26606"/>
          <ac:spMkLst>
            <pc:docMk/>
            <pc:sldMk cId="875031945" sldId="1933"/>
            <ac:spMk id="2060" creationId="{55666830-9A19-4E01-8505-D6C7F9AC5665}"/>
          </ac:spMkLst>
        </pc:spChg>
        <pc:spChg chg="add del">
          <ac:chgData name="Williams Jennie" userId="44c05028-affe-462b-9e16-ad660eb8421a" providerId="ADAL" clId="{F6EDC53A-90E3-4034-8EBB-7227121FE187}" dt="2024-03-04T15:55:35.434" v="3724" actId="26606"/>
          <ac:spMkLst>
            <pc:docMk/>
            <pc:sldMk cId="875031945" sldId="1933"/>
            <ac:spMk id="2061" creationId="{AF2F604E-43BE-4DC3-B983-E071523364F8}"/>
          </ac:spMkLst>
        </pc:spChg>
        <pc:spChg chg="add del">
          <ac:chgData name="Williams Jennie" userId="44c05028-affe-462b-9e16-ad660eb8421a" providerId="ADAL" clId="{F6EDC53A-90E3-4034-8EBB-7227121FE187}" dt="2024-03-04T15:55:35.434" v="3724" actId="26606"/>
          <ac:spMkLst>
            <pc:docMk/>
            <pc:sldMk cId="875031945" sldId="1933"/>
            <ac:spMk id="2062" creationId="{AE9FC877-7FB6-4D22-9988-35420644E202}"/>
          </ac:spMkLst>
        </pc:spChg>
        <pc:spChg chg="add del">
          <ac:chgData name="Williams Jennie" userId="44c05028-affe-462b-9e16-ad660eb8421a" providerId="ADAL" clId="{F6EDC53A-90E3-4034-8EBB-7227121FE187}" dt="2024-03-04T15:55:35.434" v="3724" actId="26606"/>
          <ac:spMkLst>
            <pc:docMk/>
            <pc:sldMk cId="875031945" sldId="1933"/>
            <ac:spMk id="2063" creationId="{08C9B587-E65E-4B52-B37C-ABEBB6E87928}"/>
          </ac:spMkLst>
        </pc:spChg>
        <pc:spChg chg="add del">
          <ac:chgData name="Williams Jennie" userId="44c05028-affe-462b-9e16-ad660eb8421a" providerId="ADAL" clId="{F6EDC53A-90E3-4034-8EBB-7227121FE187}" dt="2024-03-04T15:55:39.426" v="3726" actId="26606"/>
          <ac:spMkLst>
            <pc:docMk/>
            <pc:sldMk cId="875031945" sldId="1933"/>
            <ac:spMk id="2065" creationId="{04812C46-200A-4DEB-A05E-3ED6C68C2387}"/>
          </ac:spMkLst>
        </pc:spChg>
        <pc:spChg chg="add del">
          <ac:chgData name="Williams Jennie" userId="44c05028-affe-462b-9e16-ad660eb8421a" providerId="ADAL" clId="{F6EDC53A-90E3-4034-8EBB-7227121FE187}" dt="2024-03-04T15:55:39.426" v="3726" actId="26606"/>
          <ac:spMkLst>
            <pc:docMk/>
            <pc:sldMk cId="875031945" sldId="1933"/>
            <ac:spMk id="2066" creationId="{D1EA859B-E555-4109-94F3-6700E046E008}"/>
          </ac:spMkLst>
        </pc:spChg>
        <pc:picChg chg="add mod">
          <ac:chgData name="Williams Jennie" userId="44c05028-affe-462b-9e16-ad660eb8421a" providerId="ADAL" clId="{F6EDC53A-90E3-4034-8EBB-7227121FE187}" dt="2024-03-04T15:56:24.213" v="3820"/>
          <ac:picMkLst>
            <pc:docMk/>
            <pc:sldMk cId="875031945" sldId="1933"/>
            <ac:picMk id="7" creationId="{4381845D-1404-3676-908E-1FD1DE784F8B}"/>
          </ac:picMkLst>
        </pc:picChg>
        <pc:picChg chg="add mod">
          <ac:chgData name="Williams Jennie" userId="44c05028-affe-462b-9e16-ad660eb8421a" providerId="ADAL" clId="{F6EDC53A-90E3-4034-8EBB-7227121FE187}" dt="2024-03-04T15:56:33.125" v="3821"/>
          <ac:picMkLst>
            <pc:docMk/>
            <pc:sldMk cId="875031945" sldId="1933"/>
            <ac:picMk id="8" creationId="{1C7FAD25-C23B-B956-5641-449BEC331BD3}"/>
          </ac:picMkLst>
        </pc:picChg>
        <pc:picChg chg="add mod">
          <ac:chgData name="Williams Jennie" userId="44c05028-affe-462b-9e16-ad660eb8421a" providerId="ADAL" clId="{F6EDC53A-90E3-4034-8EBB-7227121FE187}" dt="2024-03-04T15:57:18.284" v="3884" actId="1076"/>
          <ac:picMkLst>
            <pc:docMk/>
            <pc:sldMk cId="875031945" sldId="1933"/>
            <ac:picMk id="2050" creationId="{AB83D499-4DEF-3EA9-AEBC-6243D1071100}"/>
          </ac:picMkLst>
        </pc:picChg>
      </pc:sldChg>
      <pc:sldChg chg="addSp delSp modSp new mod ord modNotesTx">
        <pc:chgData name="Williams Jennie" userId="44c05028-affe-462b-9e16-ad660eb8421a" providerId="ADAL" clId="{F6EDC53A-90E3-4034-8EBB-7227121FE187}" dt="2024-03-04T15:51:13.911" v="3422" actId="114"/>
        <pc:sldMkLst>
          <pc:docMk/>
          <pc:sldMk cId="1466157608" sldId="1934"/>
        </pc:sldMkLst>
        <pc:spChg chg="del">
          <ac:chgData name="Williams Jennie" userId="44c05028-affe-462b-9e16-ad660eb8421a" providerId="ADAL" clId="{F6EDC53A-90E3-4034-8EBB-7227121FE187}" dt="2024-03-04T15:38:13.880" v="977" actId="478"/>
          <ac:spMkLst>
            <pc:docMk/>
            <pc:sldMk cId="1466157608" sldId="1934"/>
            <ac:spMk id="2" creationId="{D916634C-438E-EF04-B2CB-D51717509341}"/>
          </ac:spMkLst>
        </pc:spChg>
        <pc:spChg chg="del">
          <ac:chgData name="Williams Jennie" userId="44c05028-affe-462b-9e16-ad660eb8421a" providerId="ADAL" clId="{F6EDC53A-90E3-4034-8EBB-7227121FE187}" dt="2024-03-04T15:38:10.401" v="976"/>
          <ac:spMkLst>
            <pc:docMk/>
            <pc:sldMk cId="1466157608" sldId="1934"/>
            <ac:spMk id="3" creationId="{61E5E3A3-99CC-D6E1-C9EB-B996D51FCFD6}"/>
          </ac:spMkLst>
        </pc:spChg>
        <pc:spChg chg="add mod">
          <ac:chgData name="Williams Jennie" userId="44c05028-affe-462b-9e16-ad660eb8421a" providerId="ADAL" clId="{F6EDC53A-90E3-4034-8EBB-7227121FE187}" dt="2024-03-04T15:40:52.943" v="988" actId="1076"/>
          <ac:spMkLst>
            <pc:docMk/>
            <pc:sldMk cId="1466157608" sldId="1934"/>
            <ac:spMk id="4" creationId="{A3BA85CC-2BE8-E57E-E07E-AF67D6B6DD84}"/>
          </ac:spMkLst>
        </pc:spChg>
        <pc:picChg chg="add mod">
          <ac:chgData name="Williams Jennie" userId="44c05028-affe-462b-9e16-ad660eb8421a" providerId="ADAL" clId="{F6EDC53A-90E3-4034-8EBB-7227121FE187}" dt="2024-03-04T15:38:58.573" v="981"/>
          <ac:picMkLst>
            <pc:docMk/>
            <pc:sldMk cId="1466157608" sldId="1934"/>
            <ac:picMk id="5" creationId="{E1D739F6-8088-26E0-6E6E-968C0E996DF8}"/>
          </ac:picMkLst>
        </pc:picChg>
        <pc:picChg chg="add mod">
          <ac:chgData name="Williams Jennie" userId="44c05028-affe-462b-9e16-ad660eb8421a" providerId="ADAL" clId="{F6EDC53A-90E3-4034-8EBB-7227121FE187}" dt="2024-03-04T15:39:12.284" v="982"/>
          <ac:picMkLst>
            <pc:docMk/>
            <pc:sldMk cId="1466157608" sldId="1934"/>
            <ac:picMk id="6" creationId="{D08842C7-A727-1CEB-F03E-44E83F5C79A5}"/>
          </ac:picMkLst>
        </pc:picChg>
        <pc:picChg chg="add mod modCrop">
          <ac:chgData name="Williams Jennie" userId="44c05028-affe-462b-9e16-ad660eb8421a" providerId="ADAL" clId="{F6EDC53A-90E3-4034-8EBB-7227121FE187}" dt="2024-03-04T15:41:22.645" v="993" actId="208"/>
          <ac:picMkLst>
            <pc:docMk/>
            <pc:sldMk cId="1466157608" sldId="1934"/>
            <ac:picMk id="8" creationId="{7D8AECE3-792B-0448-6AEC-87E2E25153F2}"/>
          </ac:picMkLst>
        </pc:picChg>
        <pc:picChg chg="add mod">
          <ac:chgData name="Williams Jennie" userId="44c05028-affe-462b-9e16-ad660eb8421a" providerId="ADAL" clId="{F6EDC53A-90E3-4034-8EBB-7227121FE187}" dt="2024-03-04T15:41:17.070" v="991" actId="208"/>
          <ac:picMkLst>
            <pc:docMk/>
            <pc:sldMk cId="1466157608" sldId="1934"/>
            <ac:picMk id="1026" creationId="{4DDE0E51-AE57-2FD6-4377-FA285D3BF377}"/>
          </ac:picMkLst>
        </pc:picChg>
        <pc:picChg chg="add mod">
          <ac:chgData name="Williams Jennie" userId="44c05028-affe-462b-9e16-ad660eb8421a" providerId="ADAL" clId="{F6EDC53A-90E3-4034-8EBB-7227121FE187}" dt="2024-03-04T15:41:19.139" v="992" actId="208"/>
          <ac:picMkLst>
            <pc:docMk/>
            <pc:sldMk cId="1466157608" sldId="1934"/>
            <ac:picMk id="1028" creationId="{CD18D96E-19A7-E341-3625-FD6AA863907B}"/>
          </ac:picMkLst>
        </pc:picChg>
      </pc:sldChg>
      <pc:sldChg chg="modSp add mod ord">
        <pc:chgData name="Williams Jennie" userId="44c05028-affe-462b-9e16-ad660eb8421a" providerId="ADAL" clId="{F6EDC53A-90E3-4034-8EBB-7227121FE187}" dt="2024-03-06T13:08:29.522" v="4304" actId="1076"/>
        <pc:sldMkLst>
          <pc:docMk/>
          <pc:sldMk cId="1082781274" sldId="1935"/>
        </pc:sldMkLst>
        <pc:spChg chg="mod">
          <ac:chgData name="Williams Jennie" userId="44c05028-affe-462b-9e16-ad660eb8421a" providerId="ADAL" clId="{F6EDC53A-90E3-4034-8EBB-7227121FE187}" dt="2024-03-06T13:08:29.522" v="4304" actId="1076"/>
          <ac:spMkLst>
            <pc:docMk/>
            <pc:sldMk cId="1082781274" sldId="1935"/>
            <ac:spMk id="3" creationId="{C3219917-C694-3866-FD80-FC9DF3A2ACF6}"/>
          </ac:spMkLst>
        </pc:spChg>
      </pc:sldChg>
    </pc:docChg>
  </pc:docChgLst>
  <pc:docChgLst>
    <pc:chgData name="Williams Jennie" userId="44c05028-affe-462b-9e16-ad660eb8421a" providerId="ADAL" clId="{3A1C2329-90A8-467E-AE82-F085E3674999}"/>
    <pc:docChg chg="undo custSel addSld modSld">
      <pc:chgData name="Williams Jennie" userId="44c05028-affe-462b-9e16-ad660eb8421a" providerId="ADAL" clId="{3A1C2329-90A8-467E-AE82-F085E3674999}" dt="2024-04-23T12:36:09.515" v="1563" actId="1076"/>
      <pc:docMkLst>
        <pc:docMk/>
      </pc:docMkLst>
      <pc:sldChg chg="modSp mod">
        <pc:chgData name="Williams Jennie" userId="44c05028-affe-462b-9e16-ad660eb8421a" providerId="ADAL" clId="{3A1C2329-90A8-467E-AE82-F085E3674999}" dt="2024-04-23T12:36:02.345" v="1562" actId="1036"/>
        <pc:sldMkLst>
          <pc:docMk/>
          <pc:sldMk cId="0" sldId="261"/>
        </pc:sldMkLst>
        <pc:spChg chg="mod">
          <ac:chgData name="Williams Jennie" userId="44c05028-affe-462b-9e16-ad660eb8421a" providerId="ADAL" clId="{3A1C2329-90A8-467E-AE82-F085E3674999}" dt="2024-04-23T12:36:02.345" v="1562" actId="1036"/>
          <ac:spMkLst>
            <pc:docMk/>
            <pc:sldMk cId="0" sldId="261"/>
            <ac:spMk id="2" creationId="{9F0ED728-89C9-692C-C702-869EB1F0E72A}"/>
          </ac:spMkLst>
        </pc:spChg>
      </pc:sldChg>
      <pc:sldChg chg="addSp modSp mod">
        <pc:chgData name="Williams Jennie" userId="44c05028-affe-462b-9e16-ad660eb8421a" providerId="ADAL" clId="{3A1C2329-90A8-467E-AE82-F085E3674999}" dt="2024-04-23T12:29:01.531" v="1439" actId="207"/>
        <pc:sldMkLst>
          <pc:docMk/>
          <pc:sldMk cId="2208595900" sldId="382"/>
        </pc:sldMkLst>
        <pc:spChg chg="add mod">
          <ac:chgData name="Williams Jennie" userId="44c05028-affe-462b-9e16-ad660eb8421a" providerId="ADAL" clId="{3A1C2329-90A8-467E-AE82-F085E3674999}" dt="2024-04-23T12:29:01.531" v="1439" actId="207"/>
          <ac:spMkLst>
            <pc:docMk/>
            <pc:sldMk cId="2208595900" sldId="382"/>
            <ac:spMk id="4" creationId="{F86D2AC3-2AF1-9C4D-18AA-FED936E99AD3}"/>
          </ac:spMkLst>
        </pc:spChg>
      </pc:sldChg>
      <pc:sldChg chg="addSp delSp modSp mod modNotesTx">
        <pc:chgData name="Williams Jennie" userId="44c05028-affe-462b-9e16-ad660eb8421a" providerId="ADAL" clId="{3A1C2329-90A8-467E-AE82-F085E3674999}" dt="2024-04-23T12:35:43.281" v="1554" actId="1076"/>
        <pc:sldMkLst>
          <pc:docMk/>
          <pc:sldMk cId="1958176897" sldId="1219"/>
        </pc:sldMkLst>
        <pc:spChg chg="mod">
          <ac:chgData name="Williams Jennie" userId="44c05028-affe-462b-9e16-ad660eb8421a" providerId="ADAL" clId="{3A1C2329-90A8-467E-AE82-F085E3674999}" dt="2024-04-23T12:35:43.281" v="1554" actId="1076"/>
          <ac:spMkLst>
            <pc:docMk/>
            <pc:sldMk cId="1958176897" sldId="1219"/>
            <ac:spMk id="5" creationId="{7DF02DB6-8CA4-8FDA-4F58-4925D5A41C5F}"/>
          </ac:spMkLst>
        </pc:spChg>
        <pc:picChg chg="del">
          <ac:chgData name="Williams Jennie" userId="44c05028-affe-462b-9e16-ad660eb8421a" providerId="ADAL" clId="{3A1C2329-90A8-467E-AE82-F085E3674999}" dt="2024-04-23T12:30:26.099" v="1454" actId="478"/>
          <ac:picMkLst>
            <pc:docMk/>
            <pc:sldMk cId="1958176897" sldId="1219"/>
            <ac:picMk id="4" creationId="{18B500F4-AD7E-30A1-C8CA-2AEE88091BF6}"/>
          </ac:picMkLst>
        </pc:picChg>
        <pc:picChg chg="add mod">
          <ac:chgData name="Williams Jennie" userId="44c05028-affe-462b-9e16-ad660eb8421a" providerId="ADAL" clId="{3A1C2329-90A8-467E-AE82-F085E3674999}" dt="2024-04-23T12:30:24.131" v="1453"/>
          <ac:picMkLst>
            <pc:docMk/>
            <pc:sldMk cId="1958176897" sldId="1219"/>
            <ac:picMk id="7" creationId="{1E7F238B-A0D0-695A-2D7D-77CB4A815A0A}"/>
          </ac:picMkLst>
        </pc:picChg>
      </pc:sldChg>
      <pc:sldChg chg="modSp mod">
        <pc:chgData name="Williams Jennie" userId="44c05028-affe-462b-9e16-ad660eb8421a" providerId="ADAL" clId="{3A1C2329-90A8-467E-AE82-F085E3674999}" dt="2024-04-23T12:30:01.333" v="1450" actId="1038"/>
        <pc:sldMkLst>
          <pc:docMk/>
          <pc:sldMk cId="4197932534" sldId="1902"/>
        </pc:sldMkLst>
        <pc:picChg chg="mod modCrop">
          <ac:chgData name="Williams Jennie" userId="44c05028-affe-462b-9e16-ad660eb8421a" providerId="ADAL" clId="{3A1C2329-90A8-467E-AE82-F085E3674999}" dt="2024-04-23T12:30:01.333" v="1450" actId="1038"/>
          <ac:picMkLst>
            <pc:docMk/>
            <pc:sldMk cId="4197932534" sldId="1902"/>
            <ac:picMk id="5" creationId="{BEC61311-F6B1-CAD8-8064-6DE01313BAA0}"/>
          </ac:picMkLst>
        </pc:picChg>
      </pc:sldChg>
      <pc:sldChg chg="modNotesTx">
        <pc:chgData name="Williams Jennie" userId="44c05028-affe-462b-9e16-ad660eb8421a" providerId="ADAL" clId="{3A1C2329-90A8-467E-AE82-F085E3674999}" dt="2024-04-23T12:27:18.514" v="1428" actId="6549"/>
        <pc:sldMkLst>
          <pc:docMk/>
          <pc:sldMk cId="2316658357" sldId="1919"/>
        </pc:sldMkLst>
      </pc:sldChg>
      <pc:sldChg chg="addSp modSp mod modNotesTx">
        <pc:chgData name="Williams Jennie" userId="44c05028-affe-462b-9e16-ad660eb8421a" providerId="ADAL" clId="{3A1C2329-90A8-467E-AE82-F085E3674999}" dt="2024-04-23T12:33:20.219" v="1541" actId="207"/>
        <pc:sldMkLst>
          <pc:docMk/>
          <pc:sldMk cId="1624966461" sldId="1931"/>
        </pc:sldMkLst>
        <pc:spChg chg="mod">
          <ac:chgData name="Williams Jennie" userId="44c05028-affe-462b-9e16-ad660eb8421a" providerId="ADAL" clId="{3A1C2329-90A8-467E-AE82-F085E3674999}" dt="2024-04-23T12:25:38.853" v="1236" actId="20577"/>
          <ac:spMkLst>
            <pc:docMk/>
            <pc:sldMk cId="1624966461" sldId="1931"/>
            <ac:spMk id="2" creationId="{E8A99923-474C-4729-BEA7-287F5C2DAA5C}"/>
          </ac:spMkLst>
        </pc:spChg>
        <pc:spChg chg="mod">
          <ac:chgData name="Williams Jennie" userId="44c05028-affe-462b-9e16-ad660eb8421a" providerId="ADAL" clId="{3A1C2329-90A8-467E-AE82-F085E3674999}" dt="2024-04-23T11:12:30.032" v="198" actId="1076"/>
          <ac:spMkLst>
            <pc:docMk/>
            <pc:sldMk cId="1624966461" sldId="1931"/>
            <ac:spMk id="3" creationId="{71C1A8BE-1F18-4524-9FE7-3DC24B819F92}"/>
          </ac:spMkLst>
        </pc:spChg>
        <pc:spChg chg="add mod">
          <ac:chgData name="Williams Jennie" userId="44c05028-affe-462b-9e16-ad660eb8421a" providerId="ADAL" clId="{3A1C2329-90A8-467E-AE82-F085E3674999}" dt="2024-04-23T12:33:20.219" v="1541" actId="207"/>
          <ac:spMkLst>
            <pc:docMk/>
            <pc:sldMk cId="1624966461" sldId="1931"/>
            <ac:spMk id="5" creationId="{1111FFE0-7A28-50FD-EBE7-BF08CAC23E9F}"/>
          </ac:spMkLst>
        </pc:spChg>
        <pc:picChg chg="mod">
          <ac:chgData name="Williams Jennie" userId="44c05028-affe-462b-9e16-ad660eb8421a" providerId="ADAL" clId="{3A1C2329-90A8-467E-AE82-F085E3674999}" dt="2024-04-23T11:14:07.047" v="204" actId="1076"/>
          <ac:picMkLst>
            <pc:docMk/>
            <pc:sldMk cId="1624966461" sldId="1931"/>
            <ac:picMk id="4" creationId="{8384DAE8-B4EF-1396-4BA5-F6916F55FE2B}"/>
          </ac:picMkLst>
        </pc:picChg>
        <pc:picChg chg="add mod">
          <ac:chgData name="Williams Jennie" userId="44c05028-affe-462b-9e16-ad660eb8421a" providerId="ADAL" clId="{3A1C2329-90A8-467E-AE82-F085E3674999}" dt="2024-04-23T11:14:02.203" v="203" actId="1076"/>
          <ac:picMkLst>
            <pc:docMk/>
            <pc:sldMk cId="1624966461" sldId="1931"/>
            <ac:picMk id="1026" creationId="{3A2F9001-8941-1733-0044-19DBDB67F31C}"/>
          </ac:picMkLst>
        </pc:picChg>
      </pc:sldChg>
      <pc:sldChg chg="addSp delSp modSp mod">
        <pc:chgData name="Williams Jennie" userId="44c05028-affe-462b-9e16-ad660eb8421a" providerId="ADAL" clId="{3A1C2329-90A8-467E-AE82-F085E3674999}" dt="2024-04-23T12:36:09.515" v="1563" actId="1076"/>
        <pc:sldMkLst>
          <pc:docMk/>
          <pc:sldMk cId="1466157608" sldId="1934"/>
        </pc:sldMkLst>
        <pc:spChg chg="mod">
          <ac:chgData name="Williams Jennie" userId="44c05028-affe-462b-9e16-ad660eb8421a" providerId="ADAL" clId="{3A1C2329-90A8-467E-AE82-F085E3674999}" dt="2024-04-23T12:36:09.515" v="1563" actId="1076"/>
          <ac:spMkLst>
            <pc:docMk/>
            <pc:sldMk cId="1466157608" sldId="1934"/>
            <ac:spMk id="4" creationId="{A3BA85CC-2BE8-E57E-E07E-AF67D6B6DD84}"/>
          </ac:spMkLst>
        </pc:spChg>
        <pc:picChg chg="add mod">
          <ac:chgData name="Williams Jennie" userId="44c05028-affe-462b-9e16-ad660eb8421a" providerId="ADAL" clId="{3A1C2329-90A8-467E-AE82-F085E3674999}" dt="2024-04-23T12:30:09.048" v="1451"/>
          <ac:picMkLst>
            <pc:docMk/>
            <pc:sldMk cId="1466157608" sldId="1934"/>
            <ac:picMk id="2" creationId="{C04D718A-7E3D-82DA-99E3-A219E39BA09F}"/>
          </ac:picMkLst>
        </pc:picChg>
        <pc:picChg chg="del">
          <ac:chgData name="Williams Jennie" userId="44c05028-affe-462b-9e16-ad660eb8421a" providerId="ADAL" clId="{3A1C2329-90A8-467E-AE82-F085E3674999}" dt="2024-04-23T12:30:11.488" v="1452" actId="478"/>
          <ac:picMkLst>
            <pc:docMk/>
            <pc:sldMk cId="1466157608" sldId="1934"/>
            <ac:picMk id="6" creationId="{D08842C7-A727-1CEB-F03E-44E83F5C79A5}"/>
          </ac:picMkLst>
        </pc:picChg>
      </pc:sldChg>
      <pc:sldChg chg="addSp delSp modSp mod modNotesTx">
        <pc:chgData name="Williams Jennie" userId="44c05028-affe-462b-9e16-ad660eb8421a" providerId="ADAL" clId="{3A1C2329-90A8-467E-AE82-F085E3674999}" dt="2024-04-23T12:32:26.647" v="1525" actId="478"/>
        <pc:sldMkLst>
          <pc:docMk/>
          <pc:sldMk cId="1082781274" sldId="1935"/>
        </pc:sldMkLst>
        <pc:spChg chg="add del mod">
          <ac:chgData name="Williams Jennie" userId="44c05028-affe-462b-9e16-ad660eb8421a" providerId="ADAL" clId="{3A1C2329-90A8-467E-AE82-F085E3674999}" dt="2024-04-23T12:32:26.647" v="1525" actId="478"/>
          <ac:spMkLst>
            <pc:docMk/>
            <pc:sldMk cId="1082781274" sldId="1935"/>
            <ac:spMk id="3" creationId="{C3219917-C694-3866-FD80-FC9DF3A2ACF6}"/>
          </ac:spMkLst>
        </pc:spChg>
        <pc:spChg chg="del">
          <ac:chgData name="Williams Jennie" userId="44c05028-affe-462b-9e16-ad660eb8421a" providerId="ADAL" clId="{3A1C2329-90A8-467E-AE82-F085E3674999}" dt="2024-04-23T09:45:18.793" v="1" actId="478"/>
          <ac:spMkLst>
            <pc:docMk/>
            <pc:sldMk cId="1082781274" sldId="1935"/>
            <ac:spMk id="4" creationId="{C63440F1-F0C6-DE14-E6F6-C2AD23B925CF}"/>
          </ac:spMkLst>
        </pc:spChg>
        <pc:spChg chg="mod">
          <ac:chgData name="Williams Jennie" userId="44c05028-affe-462b-9e16-ad660eb8421a" providerId="ADAL" clId="{3A1C2329-90A8-467E-AE82-F085E3674999}" dt="2024-04-23T09:45:36.671" v="78" actId="6549"/>
          <ac:spMkLst>
            <pc:docMk/>
            <pc:sldMk cId="1082781274" sldId="1935"/>
            <ac:spMk id="7" creationId="{00000000-0000-0000-0000-000000000000}"/>
          </ac:spMkLst>
        </pc:spChg>
        <pc:spChg chg="del">
          <ac:chgData name="Williams Jennie" userId="44c05028-affe-462b-9e16-ad660eb8421a" providerId="ADAL" clId="{3A1C2329-90A8-467E-AE82-F085E3674999}" dt="2024-04-23T09:45:22.492" v="2" actId="478"/>
          <ac:spMkLst>
            <pc:docMk/>
            <pc:sldMk cId="1082781274" sldId="1935"/>
            <ac:spMk id="10" creationId="{BBEB7CA9-DBC7-BB61-9815-07FBF99D51D7}"/>
          </ac:spMkLst>
        </pc:spChg>
        <pc:spChg chg="del">
          <ac:chgData name="Williams Jennie" userId="44c05028-affe-462b-9e16-ad660eb8421a" providerId="ADAL" clId="{3A1C2329-90A8-467E-AE82-F085E3674999}" dt="2024-04-23T09:45:22.492" v="2" actId="478"/>
          <ac:spMkLst>
            <pc:docMk/>
            <pc:sldMk cId="1082781274" sldId="1935"/>
            <ac:spMk id="12" creationId="{0552F7F2-A432-3328-ED01-4DCCEC1513DD}"/>
          </ac:spMkLst>
        </pc:spChg>
        <pc:spChg chg="del">
          <ac:chgData name="Williams Jennie" userId="44c05028-affe-462b-9e16-ad660eb8421a" providerId="ADAL" clId="{3A1C2329-90A8-467E-AE82-F085E3674999}" dt="2024-04-23T09:45:22.492" v="2" actId="478"/>
          <ac:spMkLst>
            <pc:docMk/>
            <pc:sldMk cId="1082781274" sldId="1935"/>
            <ac:spMk id="14" creationId="{CBAC8A6E-64F5-2669-F76B-18327773461E}"/>
          </ac:spMkLst>
        </pc:spChg>
        <pc:spChg chg="del">
          <ac:chgData name="Williams Jennie" userId="44c05028-affe-462b-9e16-ad660eb8421a" providerId="ADAL" clId="{3A1C2329-90A8-467E-AE82-F085E3674999}" dt="2024-04-23T09:45:22.492" v="2" actId="478"/>
          <ac:spMkLst>
            <pc:docMk/>
            <pc:sldMk cId="1082781274" sldId="1935"/>
            <ac:spMk id="16" creationId="{E5F98D8E-1EF3-1681-D62C-196C5806C835}"/>
          </ac:spMkLst>
        </pc:spChg>
        <pc:spChg chg="del">
          <ac:chgData name="Williams Jennie" userId="44c05028-affe-462b-9e16-ad660eb8421a" providerId="ADAL" clId="{3A1C2329-90A8-467E-AE82-F085E3674999}" dt="2024-04-23T09:45:22.492" v="2" actId="478"/>
          <ac:spMkLst>
            <pc:docMk/>
            <pc:sldMk cId="1082781274" sldId="1935"/>
            <ac:spMk id="18" creationId="{016CECC0-A8E6-7238-6285-100668630BB0}"/>
          </ac:spMkLst>
        </pc:spChg>
        <pc:spChg chg="del">
          <ac:chgData name="Williams Jennie" userId="44c05028-affe-462b-9e16-ad660eb8421a" providerId="ADAL" clId="{3A1C2329-90A8-467E-AE82-F085E3674999}" dt="2024-04-23T09:45:22.492" v="2" actId="478"/>
          <ac:spMkLst>
            <pc:docMk/>
            <pc:sldMk cId="1082781274" sldId="1935"/>
            <ac:spMk id="20" creationId="{827E6256-E97E-4257-6BD4-D2F23A41D24B}"/>
          </ac:spMkLst>
        </pc:spChg>
        <pc:spChg chg="del">
          <ac:chgData name="Williams Jennie" userId="44c05028-affe-462b-9e16-ad660eb8421a" providerId="ADAL" clId="{3A1C2329-90A8-467E-AE82-F085E3674999}" dt="2024-04-23T09:45:22.492" v="2" actId="478"/>
          <ac:spMkLst>
            <pc:docMk/>
            <pc:sldMk cId="1082781274" sldId="1935"/>
            <ac:spMk id="24" creationId="{4FB3E6DD-4734-D0ED-99DF-E031B6629399}"/>
          </ac:spMkLst>
        </pc:spChg>
        <pc:picChg chg="add del">
          <ac:chgData name="Williams Jennie" userId="44c05028-affe-462b-9e16-ad660eb8421a" providerId="ADAL" clId="{3A1C2329-90A8-467E-AE82-F085E3674999}" dt="2024-04-23T12:32:06.610" v="1521" actId="478"/>
          <ac:picMkLst>
            <pc:docMk/>
            <pc:sldMk cId="1082781274" sldId="1935"/>
            <ac:picMk id="2" creationId="{902A4275-C627-2660-C8F5-DEF1F32BD5B4}"/>
          </ac:picMkLst>
        </pc:picChg>
        <pc:picChg chg="add del">
          <ac:chgData name="Williams Jennie" userId="44c05028-affe-462b-9e16-ad660eb8421a" providerId="ADAL" clId="{3A1C2329-90A8-467E-AE82-F085E3674999}" dt="2024-04-23T12:32:12.063" v="1524" actId="478"/>
          <ac:picMkLst>
            <pc:docMk/>
            <pc:sldMk cId="1082781274" sldId="1935"/>
            <ac:picMk id="5" creationId="{BEC61311-F6B1-CAD8-8064-6DE01313BAA0}"/>
          </ac:picMkLst>
        </pc:picChg>
        <pc:picChg chg="add mod modCrop">
          <ac:chgData name="Williams Jennie" userId="44c05028-affe-462b-9e16-ad660eb8421a" providerId="ADAL" clId="{3A1C2329-90A8-467E-AE82-F085E3674999}" dt="2024-04-23T12:32:05.578" v="1519" actId="14100"/>
          <ac:picMkLst>
            <pc:docMk/>
            <pc:sldMk cId="1082781274" sldId="1935"/>
            <ac:picMk id="8" creationId="{533FD4C7-D529-C613-DDC4-AC2C5D7B928F}"/>
          </ac:picMkLst>
        </pc:picChg>
        <pc:picChg chg="add del mod">
          <ac:chgData name="Williams Jennie" userId="44c05028-affe-462b-9e16-ad660eb8421a" providerId="ADAL" clId="{3A1C2329-90A8-467E-AE82-F085E3674999}" dt="2024-04-23T12:32:09.436" v="1523" actId="478"/>
          <ac:picMkLst>
            <pc:docMk/>
            <pc:sldMk cId="1082781274" sldId="1935"/>
            <ac:picMk id="9" creationId="{61E168FD-8CD6-2C42-3CCF-AE327E2FED28}"/>
          </ac:picMkLst>
        </pc:picChg>
      </pc:sldChg>
      <pc:sldChg chg="addSp delSp modSp add mod modNotesTx">
        <pc:chgData name="Williams Jennie" userId="44c05028-affe-462b-9e16-ad660eb8421a" providerId="ADAL" clId="{3A1C2329-90A8-467E-AE82-F085E3674999}" dt="2024-04-23T12:35:15.253" v="1552" actId="1036"/>
        <pc:sldMkLst>
          <pc:docMk/>
          <pc:sldMk cId="3195313489" sldId="1936"/>
        </pc:sldMkLst>
        <pc:spChg chg="mod">
          <ac:chgData name="Williams Jennie" userId="44c05028-affe-462b-9e16-ad660eb8421a" providerId="ADAL" clId="{3A1C2329-90A8-467E-AE82-F085E3674999}" dt="2024-04-23T12:35:15.253" v="1552" actId="1036"/>
          <ac:spMkLst>
            <pc:docMk/>
            <pc:sldMk cId="3195313489" sldId="1936"/>
            <ac:spMk id="3" creationId="{C3219917-C694-3866-FD80-FC9DF3A2ACF6}"/>
          </ac:spMkLst>
        </pc:spChg>
        <pc:spChg chg="mod">
          <ac:chgData name="Williams Jennie" userId="44c05028-affe-462b-9e16-ad660eb8421a" providerId="ADAL" clId="{3A1C2329-90A8-467E-AE82-F085E3674999}" dt="2024-04-23T11:59:30.289" v="843" actId="1076"/>
          <ac:spMkLst>
            <pc:docMk/>
            <pc:sldMk cId="3195313489" sldId="1936"/>
            <ac:spMk id="4" creationId="{C63440F1-F0C6-DE14-E6F6-C2AD23B925CF}"/>
          </ac:spMkLst>
        </pc:spChg>
        <pc:spChg chg="mod">
          <ac:chgData name="Williams Jennie" userId="44c05028-affe-462b-9e16-ad660eb8421a" providerId="ADAL" clId="{3A1C2329-90A8-467E-AE82-F085E3674999}" dt="2024-04-23T11:59:30.289" v="843" actId="1076"/>
          <ac:spMkLst>
            <pc:docMk/>
            <pc:sldMk cId="3195313489" sldId="1936"/>
            <ac:spMk id="10" creationId="{BBEB7CA9-DBC7-BB61-9815-07FBF99D51D7}"/>
          </ac:spMkLst>
        </pc:spChg>
        <pc:spChg chg="mod">
          <ac:chgData name="Williams Jennie" userId="44c05028-affe-462b-9e16-ad660eb8421a" providerId="ADAL" clId="{3A1C2329-90A8-467E-AE82-F085E3674999}" dt="2024-04-23T11:59:30.289" v="843" actId="1076"/>
          <ac:spMkLst>
            <pc:docMk/>
            <pc:sldMk cId="3195313489" sldId="1936"/>
            <ac:spMk id="12" creationId="{0552F7F2-A432-3328-ED01-4DCCEC1513DD}"/>
          </ac:spMkLst>
        </pc:spChg>
        <pc:spChg chg="mod">
          <ac:chgData name="Williams Jennie" userId="44c05028-affe-462b-9e16-ad660eb8421a" providerId="ADAL" clId="{3A1C2329-90A8-467E-AE82-F085E3674999}" dt="2024-04-23T11:59:30.289" v="843" actId="1076"/>
          <ac:spMkLst>
            <pc:docMk/>
            <pc:sldMk cId="3195313489" sldId="1936"/>
            <ac:spMk id="14" creationId="{CBAC8A6E-64F5-2669-F76B-18327773461E}"/>
          </ac:spMkLst>
        </pc:spChg>
        <pc:spChg chg="mod">
          <ac:chgData name="Williams Jennie" userId="44c05028-affe-462b-9e16-ad660eb8421a" providerId="ADAL" clId="{3A1C2329-90A8-467E-AE82-F085E3674999}" dt="2024-04-23T11:59:30.289" v="843" actId="1076"/>
          <ac:spMkLst>
            <pc:docMk/>
            <pc:sldMk cId="3195313489" sldId="1936"/>
            <ac:spMk id="16" creationId="{E5F98D8E-1EF3-1681-D62C-196C5806C835}"/>
          </ac:spMkLst>
        </pc:spChg>
        <pc:spChg chg="mod">
          <ac:chgData name="Williams Jennie" userId="44c05028-affe-462b-9e16-ad660eb8421a" providerId="ADAL" clId="{3A1C2329-90A8-467E-AE82-F085E3674999}" dt="2024-04-23T11:59:30.289" v="843" actId="1076"/>
          <ac:spMkLst>
            <pc:docMk/>
            <pc:sldMk cId="3195313489" sldId="1936"/>
            <ac:spMk id="18" creationId="{016CECC0-A8E6-7238-6285-100668630BB0}"/>
          </ac:spMkLst>
        </pc:spChg>
        <pc:spChg chg="mod">
          <ac:chgData name="Williams Jennie" userId="44c05028-affe-462b-9e16-ad660eb8421a" providerId="ADAL" clId="{3A1C2329-90A8-467E-AE82-F085E3674999}" dt="2024-04-23T11:59:30.289" v="843" actId="1076"/>
          <ac:spMkLst>
            <pc:docMk/>
            <pc:sldMk cId="3195313489" sldId="1936"/>
            <ac:spMk id="20" creationId="{827E6256-E97E-4257-6BD4-D2F23A41D24B}"/>
          </ac:spMkLst>
        </pc:spChg>
        <pc:spChg chg="mod">
          <ac:chgData name="Williams Jennie" userId="44c05028-affe-462b-9e16-ad660eb8421a" providerId="ADAL" clId="{3A1C2329-90A8-467E-AE82-F085E3674999}" dt="2024-04-23T11:59:30.289" v="843" actId="1076"/>
          <ac:spMkLst>
            <pc:docMk/>
            <pc:sldMk cId="3195313489" sldId="1936"/>
            <ac:spMk id="24" creationId="{4FB3E6DD-4734-D0ED-99DF-E031B6629399}"/>
          </ac:spMkLst>
        </pc:spChg>
        <pc:picChg chg="del">
          <ac:chgData name="Williams Jennie" userId="44c05028-affe-462b-9e16-ad660eb8421a" providerId="ADAL" clId="{3A1C2329-90A8-467E-AE82-F085E3674999}" dt="2024-04-23T12:30:39.244" v="1458" actId="478"/>
          <ac:picMkLst>
            <pc:docMk/>
            <pc:sldMk cId="3195313489" sldId="1936"/>
            <ac:picMk id="5" creationId="{BEC61311-F6B1-CAD8-8064-6DE01313BAA0}"/>
          </ac:picMkLst>
        </pc:picChg>
        <pc:picChg chg="add del mod">
          <ac:chgData name="Williams Jennie" userId="44c05028-affe-462b-9e16-ad660eb8421a" providerId="ADAL" clId="{3A1C2329-90A8-467E-AE82-F085E3674999}" dt="2024-04-23T11:58:34.244" v="801" actId="478"/>
          <ac:picMkLst>
            <pc:docMk/>
            <pc:sldMk cId="3195313489" sldId="1936"/>
            <ac:picMk id="8" creationId="{7EE22FBF-8C9A-5B19-46E5-80B68D570CD2}"/>
          </ac:picMkLst>
        </pc:picChg>
        <pc:picChg chg="add del mod">
          <ac:chgData name="Williams Jennie" userId="44c05028-affe-462b-9e16-ad660eb8421a" providerId="ADAL" clId="{3A1C2329-90A8-467E-AE82-F085E3674999}" dt="2024-04-23T11:58:34.244" v="801" actId="478"/>
          <ac:picMkLst>
            <pc:docMk/>
            <pc:sldMk cId="3195313489" sldId="1936"/>
            <ac:picMk id="9" creationId="{1EF7F49F-49DE-763F-CD27-CFC2D207E8DA}"/>
          </ac:picMkLst>
        </pc:picChg>
        <pc:picChg chg="add del mod">
          <ac:chgData name="Williams Jennie" userId="44c05028-affe-462b-9e16-ad660eb8421a" providerId="ADAL" clId="{3A1C2329-90A8-467E-AE82-F085E3674999}" dt="2024-04-23T11:58:34.244" v="801" actId="478"/>
          <ac:picMkLst>
            <pc:docMk/>
            <pc:sldMk cId="3195313489" sldId="1936"/>
            <ac:picMk id="13" creationId="{C56F0F62-15D1-179A-0DDD-A5888B94F7EA}"/>
          </ac:picMkLst>
        </pc:picChg>
        <pc:picChg chg="add del mod">
          <ac:chgData name="Williams Jennie" userId="44c05028-affe-462b-9e16-ad660eb8421a" providerId="ADAL" clId="{3A1C2329-90A8-467E-AE82-F085E3674999}" dt="2024-04-23T11:58:34.244" v="801" actId="478"/>
          <ac:picMkLst>
            <pc:docMk/>
            <pc:sldMk cId="3195313489" sldId="1936"/>
            <ac:picMk id="17" creationId="{22F97AF9-0EA2-595A-21C4-29CDC592E941}"/>
          </ac:picMkLst>
        </pc:picChg>
        <pc:picChg chg="add del mod">
          <ac:chgData name="Williams Jennie" userId="44c05028-affe-462b-9e16-ad660eb8421a" providerId="ADAL" clId="{3A1C2329-90A8-467E-AE82-F085E3674999}" dt="2024-04-23T11:58:34.244" v="801" actId="478"/>
          <ac:picMkLst>
            <pc:docMk/>
            <pc:sldMk cId="3195313489" sldId="1936"/>
            <ac:picMk id="21" creationId="{20877DA4-AFCC-D998-AD38-135CD98D9959}"/>
          </ac:picMkLst>
        </pc:picChg>
        <pc:picChg chg="add del mod">
          <ac:chgData name="Williams Jennie" userId="44c05028-affe-462b-9e16-ad660eb8421a" providerId="ADAL" clId="{3A1C2329-90A8-467E-AE82-F085E3674999}" dt="2024-04-23T11:58:34.244" v="801" actId="478"/>
          <ac:picMkLst>
            <pc:docMk/>
            <pc:sldMk cId="3195313489" sldId="1936"/>
            <ac:picMk id="23" creationId="{E8D733FE-2035-A3A7-79E1-01A08C13B620}"/>
          </ac:picMkLst>
        </pc:picChg>
        <pc:picChg chg="add mod">
          <ac:chgData name="Williams Jennie" userId="44c05028-affe-462b-9e16-ad660eb8421a" providerId="ADAL" clId="{3A1C2329-90A8-467E-AE82-F085E3674999}" dt="2024-04-23T12:30:37.247" v="1457"/>
          <ac:picMkLst>
            <pc:docMk/>
            <pc:sldMk cId="3195313489" sldId="1936"/>
            <ac:picMk id="25" creationId="{22D580E0-B7EA-FDE2-D966-3A10D56D817F}"/>
          </ac:picMkLst>
        </pc:picChg>
      </pc:sldChg>
      <pc:sldChg chg="addSp delSp modSp add mod modNotesTx">
        <pc:chgData name="Williams Jennie" userId="44c05028-affe-462b-9e16-ad660eb8421a" providerId="ADAL" clId="{3A1C2329-90A8-467E-AE82-F085E3674999}" dt="2024-04-23T12:35:33.985" v="1553" actId="1076"/>
        <pc:sldMkLst>
          <pc:docMk/>
          <pc:sldMk cId="52740235" sldId="1937"/>
        </pc:sldMkLst>
        <pc:spChg chg="mod">
          <ac:chgData name="Williams Jennie" userId="44c05028-affe-462b-9e16-ad660eb8421a" providerId="ADAL" clId="{3A1C2329-90A8-467E-AE82-F085E3674999}" dt="2024-04-23T12:35:33.985" v="1553" actId="1076"/>
          <ac:spMkLst>
            <pc:docMk/>
            <pc:sldMk cId="52740235" sldId="1937"/>
            <ac:spMk id="3" creationId="{C3219917-C694-3866-FD80-FC9DF3A2ACF6}"/>
          </ac:spMkLst>
        </pc:spChg>
        <pc:spChg chg="del">
          <ac:chgData name="Williams Jennie" userId="44c05028-affe-462b-9e16-ad660eb8421a" providerId="ADAL" clId="{3A1C2329-90A8-467E-AE82-F085E3674999}" dt="2024-04-23T11:58:24.389" v="800" actId="478"/>
          <ac:spMkLst>
            <pc:docMk/>
            <pc:sldMk cId="52740235" sldId="1937"/>
            <ac:spMk id="4" creationId="{C63440F1-F0C6-DE14-E6F6-C2AD23B925CF}"/>
          </ac:spMkLst>
        </pc:spChg>
        <pc:spChg chg="del">
          <ac:chgData name="Williams Jennie" userId="44c05028-affe-462b-9e16-ad660eb8421a" providerId="ADAL" clId="{3A1C2329-90A8-467E-AE82-F085E3674999}" dt="2024-04-23T12:01:20.124" v="851" actId="478"/>
          <ac:spMkLst>
            <pc:docMk/>
            <pc:sldMk cId="52740235" sldId="1937"/>
            <ac:spMk id="7" creationId="{00000000-0000-0000-0000-000000000000}"/>
          </ac:spMkLst>
        </pc:spChg>
        <pc:spChg chg="del">
          <ac:chgData name="Williams Jennie" userId="44c05028-affe-462b-9e16-ad660eb8421a" providerId="ADAL" clId="{3A1C2329-90A8-467E-AE82-F085E3674999}" dt="2024-04-23T11:58:24.389" v="800" actId="478"/>
          <ac:spMkLst>
            <pc:docMk/>
            <pc:sldMk cId="52740235" sldId="1937"/>
            <ac:spMk id="10" creationId="{BBEB7CA9-DBC7-BB61-9815-07FBF99D51D7}"/>
          </ac:spMkLst>
        </pc:spChg>
        <pc:spChg chg="del">
          <ac:chgData name="Williams Jennie" userId="44c05028-affe-462b-9e16-ad660eb8421a" providerId="ADAL" clId="{3A1C2329-90A8-467E-AE82-F085E3674999}" dt="2024-04-23T11:58:24.389" v="800" actId="478"/>
          <ac:spMkLst>
            <pc:docMk/>
            <pc:sldMk cId="52740235" sldId="1937"/>
            <ac:spMk id="12" creationId="{0552F7F2-A432-3328-ED01-4DCCEC1513DD}"/>
          </ac:spMkLst>
        </pc:spChg>
        <pc:spChg chg="del">
          <ac:chgData name="Williams Jennie" userId="44c05028-affe-462b-9e16-ad660eb8421a" providerId="ADAL" clId="{3A1C2329-90A8-467E-AE82-F085E3674999}" dt="2024-04-23T11:58:24.389" v="800" actId="478"/>
          <ac:spMkLst>
            <pc:docMk/>
            <pc:sldMk cId="52740235" sldId="1937"/>
            <ac:spMk id="14" creationId="{CBAC8A6E-64F5-2669-F76B-18327773461E}"/>
          </ac:spMkLst>
        </pc:spChg>
        <pc:spChg chg="del">
          <ac:chgData name="Williams Jennie" userId="44c05028-affe-462b-9e16-ad660eb8421a" providerId="ADAL" clId="{3A1C2329-90A8-467E-AE82-F085E3674999}" dt="2024-04-23T11:58:24.389" v="800" actId="478"/>
          <ac:spMkLst>
            <pc:docMk/>
            <pc:sldMk cId="52740235" sldId="1937"/>
            <ac:spMk id="16" creationId="{E5F98D8E-1EF3-1681-D62C-196C5806C835}"/>
          </ac:spMkLst>
        </pc:spChg>
        <pc:spChg chg="del">
          <ac:chgData name="Williams Jennie" userId="44c05028-affe-462b-9e16-ad660eb8421a" providerId="ADAL" clId="{3A1C2329-90A8-467E-AE82-F085E3674999}" dt="2024-04-23T11:58:24.389" v="800" actId="478"/>
          <ac:spMkLst>
            <pc:docMk/>
            <pc:sldMk cId="52740235" sldId="1937"/>
            <ac:spMk id="18" creationId="{016CECC0-A8E6-7238-6285-100668630BB0}"/>
          </ac:spMkLst>
        </pc:spChg>
        <pc:spChg chg="del">
          <ac:chgData name="Williams Jennie" userId="44c05028-affe-462b-9e16-ad660eb8421a" providerId="ADAL" clId="{3A1C2329-90A8-467E-AE82-F085E3674999}" dt="2024-04-23T11:58:24.389" v="800" actId="478"/>
          <ac:spMkLst>
            <pc:docMk/>
            <pc:sldMk cId="52740235" sldId="1937"/>
            <ac:spMk id="20" creationId="{827E6256-E97E-4257-6BD4-D2F23A41D24B}"/>
          </ac:spMkLst>
        </pc:spChg>
        <pc:spChg chg="del">
          <ac:chgData name="Williams Jennie" userId="44c05028-affe-462b-9e16-ad660eb8421a" providerId="ADAL" clId="{3A1C2329-90A8-467E-AE82-F085E3674999}" dt="2024-04-23T11:58:24.389" v="800" actId="478"/>
          <ac:spMkLst>
            <pc:docMk/>
            <pc:sldMk cId="52740235" sldId="1937"/>
            <ac:spMk id="24" creationId="{4FB3E6DD-4734-D0ED-99DF-E031B6629399}"/>
          </ac:spMkLst>
        </pc:spChg>
        <pc:graphicFrameChg chg="add mod modGraphic">
          <ac:chgData name="Williams Jennie" userId="44c05028-affe-462b-9e16-ad660eb8421a" providerId="ADAL" clId="{3A1C2329-90A8-467E-AE82-F085E3674999}" dt="2024-04-23T12:33:52.351" v="1544"/>
          <ac:graphicFrameMkLst>
            <pc:docMk/>
            <pc:sldMk cId="52740235" sldId="1937"/>
            <ac:graphicFrameMk id="15" creationId="{4EB1FBED-A209-B20C-E2A4-C097815AA4BE}"/>
          </ac:graphicFrameMkLst>
        </pc:graphicFrameChg>
        <pc:picChg chg="del">
          <ac:chgData name="Williams Jennie" userId="44c05028-affe-462b-9e16-ad660eb8421a" providerId="ADAL" clId="{3A1C2329-90A8-467E-AE82-F085E3674999}" dt="2024-04-23T12:30:32.965" v="1456" actId="478"/>
          <ac:picMkLst>
            <pc:docMk/>
            <pc:sldMk cId="52740235" sldId="1937"/>
            <ac:picMk id="5" creationId="{BEC61311-F6B1-CAD8-8064-6DE01313BAA0}"/>
          </ac:picMkLst>
        </pc:picChg>
        <pc:picChg chg="del mod">
          <ac:chgData name="Williams Jennie" userId="44c05028-affe-462b-9e16-ad660eb8421a" providerId="ADAL" clId="{3A1C2329-90A8-467E-AE82-F085E3674999}" dt="2024-04-23T12:09:37.206" v="1029" actId="478"/>
          <ac:picMkLst>
            <pc:docMk/>
            <pc:sldMk cId="52740235" sldId="1937"/>
            <ac:picMk id="8" creationId="{7EE22FBF-8C9A-5B19-46E5-80B68D570CD2}"/>
          </ac:picMkLst>
        </pc:picChg>
        <pc:picChg chg="del mod">
          <ac:chgData name="Williams Jennie" userId="44c05028-affe-462b-9e16-ad660eb8421a" providerId="ADAL" clId="{3A1C2329-90A8-467E-AE82-F085E3674999}" dt="2024-04-23T12:10:26.330" v="1038" actId="478"/>
          <ac:picMkLst>
            <pc:docMk/>
            <pc:sldMk cId="52740235" sldId="1937"/>
            <ac:picMk id="9" creationId="{1EF7F49F-49DE-763F-CD27-CFC2D207E8DA}"/>
          </ac:picMkLst>
        </pc:picChg>
        <pc:picChg chg="add del mod">
          <ac:chgData name="Williams Jennie" userId="44c05028-affe-462b-9e16-ad660eb8421a" providerId="ADAL" clId="{3A1C2329-90A8-467E-AE82-F085E3674999}" dt="2024-04-23T12:09:41.064" v="1031" actId="478"/>
          <ac:picMkLst>
            <pc:docMk/>
            <pc:sldMk cId="52740235" sldId="1937"/>
            <ac:picMk id="11" creationId="{2559A189-40A1-DB96-055C-760E054F4CB0}"/>
          </ac:picMkLst>
        </pc:picChg>
        <pc:picChg chg="del mod">
          <ac:chgData name="Williams Jennie" userId="44c05028-affe-462b-9e16-ad660eb8421a" providerId="ADAL" clId="{3A1C2329-90A8-467E-AE82-F085E3674999}" dt="2024-04-23T12:09:43.214" v="1032" actId="478"/>
          <ac:picMkLst>
            <pc:docMk/>
            <pc:sldMk cId="52740235" sldId="1937"/>
            <ac:picMk id="13" creationId="{C56F0F62-15D1-179A-0DDD-A5888B94F7EA}"/>
          </ac:picMkLst>
        </pc:picChg>
        <pc:picChg chg="del mod">
          <ac:chgData name="Williams Jennie" userId="44c05028-affe-462b-9e16-ad660eb8421a" providerId="ADAL" clId="{3A1C2329-90A8-467E-AE82-F085E3674999}" dt="2024-04-23T12:09:39.498" v="1030" actId="478"/>
          <ac:picMkLst>
            <pc:docMk/>
            <pc:sldMk cId="52740235" sldId="1937"/>
            <ac:picMk id="17" creationId="{22F97AF9-0EA2-595A-21C4-29CDC592E941}"/>
          </ac:picMkLst>
        </pc:picChg>
        <pc:picChg chg="del mod">
          <ac:chgData name="Williams Jennie" userId="44c05028-affe-462b-9e16-ad660eb8421a" providerId="ADAL" clId="{3A1C2329-90A8-467E-AE82-F085E3674999}" dt="2024-04-23T12:10:11.054" v="1036" actId="478"/>
          <ac:picMkLst>
            <pc:docMk/>
            <pc:sldMk cId="52740235" sldId="1937"/>
            <ac:picMk id="21" creationId="{20877DA4-AFCC-D998-AD38-135CD98D9959}"/>
          </ac:picMkLst>
        </pc:picChg>
        <pc:picChg chg="add mod">
          <ac:chgData name="Williams Jennie" userId="44c05028-affe-462b-9e16-ad660eb8421a" providerId="ADAL" clId="{3A1C2329-90A8-467E-AE82-F085E3674999}" dt="2024-04-23T12:21:35.893" v="1127" actId="1076"/>
          <ac:picMkLst>
            <pc:docMk/>
            <pc:sldMk cId="52740235" sldId="1937"/>
            <ac:picMk id="22" creationId="{AE42209E-3412-3A15-8FD2-8338AA97F8EE}"/>
          </ac:picMkLst>
        </pc:picChg>
        <pc:picChg chg="del mod">
          <ac:chgData name="Williams Jennie" userId="44c05028-affe-462b-9e16-ad660eb8421a" providerId="ADAL" clId="{3A1C2329-90A8-467E-AE82-F085E3674999}" dt="2024-04-23T12:09:23.476" v="1027" actId="478"/>
          <ac:picMkLst>
            <pc:docMk/>
            <pc:sldMk cId="52740235" sldId="1937"/>
            <ac:picMk id="23" creationId="{E8D733FE-2035-A3A7-79E1-01A08C13B620}"/>
          </ac:picMkLst>
        </pc:picChg>
        <pc:picChg chg="add del mod modCrop">
          <ac:chgData name="Williams Jennie" userId="44c05028-affe-462b-9e16-ad660eb8421a" providerId="ADAL" clId="{3A1C2329-90A8-467E-AE82-F085E3674999}" dt="2024-04-23T12:19:02.296" v="1101" actId="478"/>
          <ac:picMkLst>
            <pc:docMk/>
            <pc:sldMk cId="52740235" sldId="1937"/>
            <ac:picMk id="25" creationId="{F9B954E9-1ACA-9C65-7C5D-798FD3C6C18D}"/>
          </ac:picMkLst>
        </pc:picChg>
        <pc:picChg chg="add mod">
          <ac:chgData name="Williams Jennie" userId="44c05028-affe-462b-9e16-ad660eb8421a" providerId="ADAL" clId="{3A1C2329-90A8-467E-AE82-F085E3674999}" dt="2024-04-23T12:30:31.105" v="1455"/>
          <ac:picMkLst>
            <pc:docMk/>
            <pc:sldMk cId="52740235" sldId="1937"/>
            <ac:picMk id="26" creationId="{10982245-3F0E-10B8-6FE5-18ADB98A26D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62491582663429"/>
          <c:y val="3.8231639324303172E-2"/>
          <c:w val="0.69859858323984281"/>
          <c:h val="0.8280745423238142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Sheet1!$A$2:$A$13</c:f>
              <c:strCache>
                <c:ptCount val="12"/>
                <c:pt idx="0">
                  <c:v>3B</c:v>
                </c:pt>
                <c:pt idx="1">
                  <c:v>4B</c:v>
                </c:pt>
                <c:pt idx="2">
                  <c:v>4C</c:v>
                </c:pt>
                <c:pt idx="3">
                  <c:v>Anaesthetics</c:v>
                </c:pt>
                <c:pt idx="4">
                  <c:v>MDU</c:v>
                </c:pt>
                <c:pt idx="5">
                  <c:v>PAU</c:v>
                </c:pt>
                <c:pt idx="6">
                  <c:v>Pharmacy Clinical</c:v>
                </c:pt>
                <c:pt idx="7">
                  <c:v>Plastics</c:v>
                </c:pt>
                <c:pt idx="8">
                  <c:v>Tier 4 Unit</c:v>
                </c:pt>
                <c:pt idx="9">
                  <c:v>1C Cardiac</c:v>
                </c:pt>
                <c:pt idx="10">
                  <c:v>HDU</c:v>
                </c:pt>
                <c:pt idx="11">
                  <c:v>ED</c:v>
                </c:pt>
              </c:strCache>
            </c:strRef>
          </c:cat>
          <c:val>
            <c:numRef>
              <c:f>Sheet1!$B$2:$B$13</c:f>
              <c:numCache>
                <c:formatCode>General</c:formatCode>
                <c:ptCount val="12"/>
                <c:pt idx="0">
                  <c:v>1</c:v>
                </c:pt>
                <c:pt idx="1">
                  <c:v>1</c:v>
                </c:pt>
                <c:pt idx="2">
                  <c:v>1</c:v>
                </c:pt>
                <c:pt idx="3">
                  <c:v>1</c:v>
                </c:pt>
                <c:pt idx="4">
                  <c:v>1</c:v>
                </c:pt>
                <c:pt idx="5">
                  <c:v>1</c:v>
                </c:pt>
                <c:pt idx="6">
                  <c:v>1</c:v>
                </c:pt>
                <c:pt idx="7">
                  <c:v>1</c:v>
                </c:pt>
                <c:pt idx="8">
                  <c:v>1</c:v>
                </c:pt>
                <c:pt idx="9">
                  <c:v>2</c:v>
                </c:pt>
                <c:pt idx="10">
                  <c:v>3</c:v>
                </c:pt>
                <c:pt idx="11">
                  <c:v>4</c:v>
                </c:pt>
              </c:numCache>
            </c:numRef>
          </c:val>
          <c:extLst>
            <c:ext xmlns:c16="http://schemas.microsoft.com/office/drawing/2014/chart" uri="{C3380CC4-5D6E-409C-BE32-E72D297353CC}">
              <c16:uniqueId val="{00000000-ED43-4E9B-A1F2-A5A6634A99BD}"/>
            </c:ext>
          </c:extLst>
        </c:ser>
        <c:dLbls>
          <c:showLegendKey val="0"/>
          <c:showVal val="0"/>
          <c:showCatName val="0"/>
          <c:showSerName val="0"/>
          <c:showPercent val="0"/>
          <c:showBubbleSize val="0"/>
        </c:dLbls>
        <c:gapWidth val="50"/>
        <c:axId val="405614336"/>
        <c:axId val="636389248"/>
      </c:barChart>
      <c:catAx>
        <c:axId val="405614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crossAx val="636389248"/>
        <c:crosses val="autoZero"/>
        <c:auto val="1"/>
        <c:lblAlgn val="ctr"/>
        <c:lblOffset val="100"/>
        <c:noMultiLvlLbl val="0"/>
      </c:catAx>
      <c:valAx>
        <c:axId val="636389248"/>
        <c:scaling>
          <c:orientation val="minMax"/>
          <c:max val="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crossAx val="40561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Community</c:v>
                </c:pt>
                <c:pt idx="1">
                  <c:v>Surgery</c:v>
                </c:pt>
                <c:pt idx="2">
                  <c:v>Medicine</c:v>
                </c:pt>
              </c:strCache>
            </c:strRef>
          </c:cat>
          <c:val>
            <c:numRef>
              <c:f>Sheet1!$B$2:$B$4</c:f>
              <c:numCache>
                <c:formatCode>General</c:formatCode>
                <c:ptCount val="3"/>
                <c:pt idx="0">
                  <c:v>1</c:v>
                </c:pt>
                <c:pt idx="1">
                  <c:v>6</c:v>
                </c:pt>
                <c:pt idx="2">
                  <c:v>10</c:v>
                </c:pt>
              </c:numCache>
            </c:numRef>
          </c:val>
          <c:extLst>
            <c:ext xmlns:c16="http://schemas.microsoft.com/office/drawing/2014/chart" uri="{C3380CC4-5D6E-409C-BE32-E72D297353CC}">
              <c16:uniqueId val="{00000000-C196-47BF-B41A-ADAB5C3CBC9D}"/>
            </c:ext>
          </c:extLst>
        </c:ser>
        <c:dLbls>
          <c:showLegendKey val="0"/>
          <c:showVal val="0"/>
          <c:showCatName val="0"/>
          <c:showSerName val="0"/>
          <c:showPercent val="0"/>
          <c:showBubbleSize val="0"/>
        </c:dLbls>
        <c:gapWidth val="50"/>
        <c:axId val="492819928"/>
        <c:axId val="492821008"/>
      </c:barChart>
      <c:catAx>
        <c:axId val="492819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492821008"/>
        <c:crosses val="autoZero"/>
        <c:auto val="1"/>
        <c:lblAlgn val="ctr"/>
        <c:lblOffset val="100"/>
        <c:noMultiLvlLbl val="0"/>
      </c:catAx>
      <c:valAx>
        <c:axId val="492821008"/>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492819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08684777404309"/>
          <c:y val="9.2381216789134413E-2"/>
          <c:w val="0.56890381476404817"/>
          <c:h val="0.7652874547035011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Dose too high/low</c:v>
                </c:pt>
                <c:pt idx="1">
                  <c:v>Incorrect monitoring</c:v>
                </c:pt>
                <c:pt idx="2">
                  <c:v>Known allergy</c:v>
                </c:pt>
                <c:pt idx="3">
                  <c:v>Wrong patient</c:v>
                </c:pt>
                <c:pt idx="4">
                  <c:v>Frequency too low</c:v>
                </c:pt>
                <c:pt idx="5">
                  <c:v>Wrong formulation</c:v>
                </c:pt>
                <c:pt idx="6">
                  <c:v>Duration too long</c:v>
                </c:pt>
                <c:pt idx="7">
                  <c:v>Dose omitted</c:v>
                </c:pt>
                <c:pt idx="8">
                  <c:v>Not needed</c:v>
                </c:pt>
                <c:pt idx="9">
                  <c:v>Given too early/late</c:v>
                </c:pt>
              </c:strCache>
            </c:strRef>
          </c:cat>
          <c:val>
            <c:numRef>
              <c:f>Sheet1!$B$2:$B$11</c:f>
              <c:numCache>
                <c:formatCode>General</c:formatCode>
                <c:ptCount val="10"/>
                <c:pt idx="0">
                  <c:v>1</c:v>
                </c:pt>
                <c:pt idx="1">
                  <c:v>1</c:v>
                </c:pt>
                <c:pt idx="2">
                  <c:v>1</c:v>
                </c:pt>
                <c:pt idx="3">
                  <c:v>1</c:v>
                </c:pt>
                <c:pt idx="4">
                  <c:v>1</c:v>
                </c:pt>
                <c:pt idx="5">
                  <c:v>1</c:v>
                </c:pt>
                <c:pt idx="6">
                  <c:v>2</c:v>
                </c:pt>
                <c:pt idx="7">
                  <c:v>2</c:v>
                </c:pt>
                <c:pt idx="8">
                  <c:v>2</c:v>
                </c:pt>
                <c:pt idx="9">
                  <c:v>3</c:v>
                </c:pt>
              </c:numCache>
            </c:numRef>
          </c:val>
          <c:extLst>
            <c:ext xmlns:c16="http://schemas.microsoft.com/office/drawing/2014/chart" uri="{C3380CC4-5D6E-409C-BE32-E72D297353CC}">
              <c16:uniqueId val="{00000000-2386-4742-8311-A80E7E9A01D5}"/>
            </c:ext>
          </c:extLst>
        </c:ser>
        <c:dLbls>
          <c:showLegendKey val="0"/>
          <c:showVal val="0"/>
          <c:showCatName val="0"/>
          <c:showSerName val="0"/>
          <c:showPercent val="0"/>
          <c:showBubbleSize val="0"/>
        </c:dLbls>
        <c:gapWidth val="50"/>
        <c:axId val="629340416"/>
        <c:axId val="629337896"/>
      </c:barChart>
      <c:catAx>
        <c:axId val="629340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crossAx val="629337896"/>
        <c:crosses val="autoZero"/>
        <c:auto val="1"/>
        <c:lblAlgn val="ctr"/>
        <c:lblOffset val="100"/>
        <c:noMultiLvlLbl val="0"/>
      </c:catAx>
      <c:valAx>
        <c:axId val="629337896"/>
        <c:scaling>
          <c:orientation val="minMax"/>
          <c:max val="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crossAx val="62934041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64E71-113D-4524-99C6-AF6161EC8C2E}" type="doc">
      <dgm:prSet loTypeId="urn:microsoft.com/office/officeart/2008/layout/HexagonCluster" loCatId="relationship" qsTypeId="urn:microsoft.com/office/officeart/2005/8/quickstyle/simple2" qsCatId="simple" csTypeId="urn:microsoft.com/office/officeart/2005/8/colors/accent1_2" csCatId="accent1" phldr="1"/>
      <dgm:spPr/>
      <dgm:t>
        <a:bodyPr/>
        <a:lstStyle/>
        <a:p>
          <a:endParaRPr lang="en-GB"/>
        </a:p>
      </dgm:t>
    </dgm:pt>
    <dgm:pt modelId="{FBE68D1C-3CA8-4448-93A7-E4205DFC4789}">
      <dgm:prSet phldrT="[Text]"/>
      <dgm:spPr/>
      <dgm:t>
        <a:bodyPr/>
        <a:lstStyle/>
        <a:p>
          <a:r>
            <a:rPr lang="en-GB" dirty="0"/>
            <a:t>People</a:t>
          </a:r>
        </a:p>
      </dgm:t>
    </dgm:pt>
    <dgm:pt modelId="{B64E21FC-89D2-400C-84E3-8170032F87BC}" type="parTrans" cxnId="{66BAD7AF-B722-45E4-AA00-30789786C863}">
      <dgm:prSet/>
      <dgm:spPr/>
      <dgm:t>
        <a:bodyPr/>
        <a:lstStyle/>
        <a:p>
          <a:endParaRPr lang="en-GB"/>
        </a:p>
      </dgm:t>
    </dgm:pt>
    <dgm:pt modelId="{6F6E0228-844F-4403-9E83-D55622E11D15}" type="sibTrans" cxnId="{66BAD7AF-B722-45E4-AA00-30789786C863}">
      <dgm:prSet/>
      <dgm:spPr>
        <a:blipFill rotWithShape="1">
          <a:blip xmlns:r="http://schemas.openxmlformats.org/officeDocument/2006/relationships" r:embed="rId1"/>
          <a:srcRect/>
          <a:stretch>
            <a:fillRect t="-8000" b="-8000"/>
          </a:stretch>
        </a:blipFill>
      </dgm:spPr>
      <dgm:t>
        <a:bodyPr/>
        <a:lstStyle/>
        <a:p>
          <a:endParaRPr lang="en-GB"/>
        </a:p>
      </dgm:t>
    </dgm:pt>
    <dgm:pt modelId="{B452EA6D-5BD0-4999-A578-9471271E8A23}">
      <dgm:prSet phldrT="[Text]"/>
      <dgm:spPr/>
      <dgm:t>
        <a:bodyPr/>
        <a:lstStyle/>
        <a:p>
          <a:r>
            <a:rPr lang="en-GB" dirty="0"/>
            <a:t>Finance</a:t>
          </a:r>
        </a:p>
      </dgm:t>
    </dgm:pt>
    <dgm:pt modelId="{A176FA0E-A698-4392-B0CE-6C85614EF02C}" type="parTrans" cxnId="{3B0C1591-39A2-4F81-87CA-25281C86A25C}">
      <dgm:prSet/>
      <dgm:spPr/>
      <dgm:t>
        <a:bodyPr/>
        <a:lstStyle/>
        <a:p>
          <a:endParaRPr lang="en-GB"/>
        </a:p>
      </dgm:t>
    </dgm:pt>
    <dgm:pt modelId="{24C6873A-6611-4313-81E4-112B9DA23281}" type="sibTrans" cxnId="{3B0C1591-39A2-4F81-87CA-25281C86A25C}">
      <dgm:prSet/>
      <dgm:spPr>
        <a:blipFill rotWithShape="1">
          <a:blip xmlns:r="http://schemas.openxmlformats.org/officeDocument/2006/relationships" r:embed="rId2"/>
          <a:srcRect/>
          <a:stretch>
            <a:fillRect t="-8000" b="-8000"/>
          </a:stretch>
        </a:blipFill>
      </dgm:spPr>
      <dgm:t>
        <a:bodyPr/>
        <a:lstStyle/>
        <a:p>
          <a:endParaRPr lang="en-GB"/>
        </a:p>
      </dgm:t>
    </dgm:pt>
    <dgm:pt modelId="{0EC6C9EE-643C-4CEF-8DDE-489C64101421}">
      <dgm:prSet phldrT="[Text]"/>
      <dgm:spPr/>
      <dgm:t>
        <a:bodyPr/>
        <a:lstStyle/>
        <a:p>
          <a:r>
            <a:rPr lang="en-GB" dirty="0"/>
            <a:t>Experience</a:t>
          </a:r>
        </a:p>
      </dgm:t>
    </dgm:pt>
    <dgm:pt modelId="{765FCFBF-B8D6-4E0B-B9B4-62D7679E4966}" type="parTrans" cxnId="{F70D4410-864B-4125-8550-CCEB000820B7}">
      <dgm:prSet/>
      <dgm:spPr/>
      <dgm:t>
        <a:bodyPr/>
        <a:lstStyle/>
        <a:p>
          <a:endParaRPr lang="en-GB"/>
        </a:p>
      </dgm:t>
    </dgm:pt>
    <dgm:pt modelId="{F8EA899D-A5A4-4437-B330-3701D5EFE4EF}" type="sibTrans" cxnId="{F70D4410-864B-4125-8550-CCEB000820B7}">
      <dgm:prSet/>
      <dgm:spPr>
        <a:blipFill rotWithShape="1">
          <a:blip xmlns:r="http://schemas.openxmlformats.org/officeDocument/2006/relationships" r:embed="rId3"/>
          <a:srcRect/>
          <a:stretch>
            <a:fillRect t="-8000" b="-8000"/>
          </a:stretch>
        </a:blipFill>
      </dgm:spPr>
      <dgm:t>
        <a:bodyPr/>
        <a:lstStyle/>
        <a:p>
          <a:endParaRPr lang="en-GB"/>
        </a:p>
      </dgm:t>
    </dgm:pt>
    <dgm:pt modelId="{04622983-4E30-4C5B-93CB-5340B07D09BD}">
      <dgm:prSet phldrT="[Text]"/>
      <dgm:spPr/>
      <dgm:t>
        <a:bodyPr/>
        <a:lstStyle/>
        <a:p>
          <a:r>
            <a:rPr lang="en-GB" dirty="0"/>
            <a:t>Ops</a:t>
          </a:r>
        </a:p>
      </dgm:t>
    </dgm:pt>
    <dgm:pt modelId="{160CCB2D-6BD6-4D3A-AFCA-92722214C28C}" type="parTrans" cxnId="{DF8E9D81-4932-4C9C-8B09-9319CBD28EF6}">
      <dgm:prSet/>
      <dgm:spPr/>
      <dgm:t>
        <a:bodyPr/>
        <a:lstStyle/>
        <a:p>
          <a:endParaRPr lang="en-GB"/>
        </a:p>
      </dgm:t>
    </dgm:pt>
    <dgm:pt modelId="{561C124C-6F90-4F2C-A989-FBA947047E41}" type="sibTrans" cxnId="{DF8E9D81-4932-4C9C-8B09-9319CBD28EF6}">
      <dgm:prSet/>
      <dgm:spPr>
        <a:blipFill rotWithShape="1">
          <a:blip xmlns:r="http://schemas.openxmlformats.org/officeDocument/2006/relationships" r:embed="rId4"/>
          <a:srcRect/>
          <a:stretch>
            <a:fillRect t="-8000" b="-8000"/>
          </a:stretch>
        </a:blipFill>
      </dgm:spPr>
      <dgm:t>
        <a:bodyPr/>
        <a:lstStyle/>
        <a:p>
          <a:endParaRPr lang="en-GB"/>
        </a:p>
      </dgm:t>
    </dgm:pt>
    <dgm:pt modelId="{231D0708-D2AF-4E27-86C7-7BE5133D9106}">
      <dgm:prSet phldrT="[Text]"/>
      <dgm:spPr/>
      <dgm:t>
        <a:bodyPr/>
        <a:lstStyle/>
        <a:p>
          <a:r>
            <a:rPr lang="en-GB" dirty="0"/>
            <a:t>Safety</a:t>
          </a:r>
        </a:p>
      </dgm:t>
    </dgm:pt>
    <dgm:pt modelId="{EF720FAF-A52B-4DDB-A80D-5E3A4923F9A7}" type="parTrans" cxnId="{5737C7FC-E26F-4870-9D78-3DA3148743E6}">
      <dgm:prSet/>
      <dgm:spPr/>
      <dgm:t>
        <a:bodyPr/>
        <a:lstStyle/>
        <a:p>
          <a:endParaRPr lang="en-GB"/>
        </a:p>
      </dgm:t>
    </dgm:pt>
    <dgm:pt modelId="{41A79B75-AFB0-472E-B835-09824BD1F183}" type="sibTrans" cxnId="{5737C7FC-E26F-4870-9D78-3DA3148743E6}">
      <dgm:prSet/>
      <dgm:spPr>
        <a:blipFill rotWithShape="1">
          <a:blip xmlns:r="http://schemas.openxmlformats.org/officeDocument/2006/relationships" r:embed="rId5"/>
          <a:srcRect/>
          <a:stretch>
            <a:fillRect l="-38000" r="-38000"/>
          </a:stretch>
        </a:blipFill>
      </dgm:spPr>
      <dgm:t>
        <a:bodyPr/>
        <a:lstStyle/>
        <a:p>
          <a:endParaRPr lang="en-GB"/>
        </a:p>
      </dgm:t>
    </dgm:pt>
    <dgm:pt modelId="{F15C3C4A-3EAB-4E45-BD60-59EFDF0AC7D7}">
      <dgm:prSet phldrT="[Text]"/>
      <dgm:spPr/>
      <dgm:t>
        <a:bodyPr/>
        <a:lstStyle/>
        <a:p>
          <a:r>
            <a:rPr lang="en-GB" dirty="0"/>
            <a:t>Strategy</a:t>
          </a:r>
        </a:p>
      </dgm:t>
    </dgm:pt>
    <dgm:pt modelId="{1BD18209-FE96-4148-B0D2-BE723ECC6FA2}" type="parTrans" cxnId="{14ED438B-44E5-4A12-AA97-CD2ADD833F89}">
      <dgm:prSet/>
      <dgm:spPr/>
      <dgm:t>
        <a:bodyPr/>
        <a:lstStyle/>
        <a:p>
          <a:endParaRPr lang="en-GB"/>
        </a:p>
      </dgm:t>
    </dgm:pt>
    <dgm:pt modelId="{BFDF31A9-2120-4666-B759-60D4AC1C7134}" type="sibTrans" cxnId="{14ED438B-44E5-4A12-AA97-CD2ADD833F89}">
      <dgm:prSet/>
      <dgm:spPr>
        <a:blipFill rotWithShape="1">
          <a:blip xmlns:r="http://schemas.openxmlformats.org/officeDocument/2006/relationships" r:embed="rId6"/>
          <a:srcRect/>
          <a:stretch>
            <a:fillRect l="-43000" r="-43000"/>
          </a:stretch>
        </a:blipFill>
      </dgm:spPr>
      <dgm:t>
        <a:bodyPr/>
        <a:lstStyle/>
        <a:p>
          <a:endParaRPr lang="en-GB"/>
        </a:p>
      </dgm:t>
    </dgm:pt>
    <dgm:pt modelId="{BD6032C0-33F0-4B93-B175-DB5DBB3F041E}" type="pres">
      <dgm:prSet presAssocID="{A4F64E71-113D-4524-99C6-AF6161EC8C2E}" presName="Name0" presStyleCnt="0">
        <dgm:presLayoutVars>
          <dgm:chMax val="21"/>
          <dgm:chPref val="21"/>
        </dgm:presLayoutVars>
      </dgm:prSet>
      <dgm:spPr/>
    </dgm:pt>
    <dgm:pt modelId="{A7FF65CF-80CC-4518-88E9-A451B4D884FD}" type="pres">
      <dgm:prSet presAssocID="{FBE68D1C-3CA8-4448-93A7-E4205DFC4789}" presName="text1" presStyleCnt="0"/>
      <dgm:spPr/>
    </dgm:pt>
    <dgm:pt modelId="{9A1449E0-E2F6-46E9-8E6E-824B382ABB79}" type="pres">
      <dgm:prSet presAssocID="{FBE68D1C-3CA8-4448-93A7-E4205DFC4789}" presName="textRepeatNode" presStyleLbl="alignNode1" presStyleIdx="0" presStyleCnt="6" custLinFactNeighborX="1166" custLinFactNeighborY="-1358">
        <dgm:presLayoutVars>
          <dgm:chMax val="0"/>
          <dgm:chPref val="0"/>
          <dgm:bulletEnabled val="1"/>
        </dgm:presLayoutVars>
      </dgm:prSet>
      <dgm:spPr/>
    </dgm:pt>
    <dgm:pt modelId="{7F71E37E-EDA7-4A07-9AF2-A4B7FB753D7C}" type="pres">
      <dgm:prSet presAssocID="{FBE68D1C-3CA8-4448-93A7-E4205DFC4789}" presName="textaccent1" presStyleCnt="0"/>
      <dgm:spPr/>
    </dgm:pt>
    <dgm:pt modelId="{F969EEE0-3D56-41AF-8FD4-5C077B117D77}" type="pres">
      <dgm:prSet presAssocID="{FBE68D1C-3CA8-4448-93A7-E4205DFC4789}" presName="accentRepeatNode" presStyleLbl="solidAlignAcc1" presStyleIdx="0" presStyleCnt="12" custLinFactX="75239" custLinFactY="278143" custLinFactNeighborX="100000" custLinFactNeighborY="300000"/>
      <dgm:spPr>
        <a:ln>
          <a:solidFill>
            <a:schemeClr val="bg1"/>
          </a:solidFill>
        </a:ln>
      </dgm:spPr>
    </dgm:pt>
    <dgm:pt modelId="{81DDFFA9-A725-4D47-B364-9BC99A8F0F01}" type="pres">
      <dgm:prSet presAssocID="{6F6E0228-844F-4403-9E83-D55622E11D15}" presName="image1" presStyleCnt="0"/>
      <dgm:spPr/>
    </dgm:pt>
    <dgm:pt modelId="{6DB3CC7D-EC65-4DFA-AC4E-7E9D87380134}" type="pres">
      <dgm:prSet presAssocID="{6F6E0228-844F-4403-9E83-D55622E11D15}" presName="imageRepeatNode" presStyleLbl="alignAcc1" presStyleIdx="0" presStyleCnt="6" custLinFactY="8421" custLinFactNeighborX="2738" custLinFactNeighborY="100000"/>
      <dgm:spPr/>
    </dgm:pt>
    <dgm:pt modelId="{D305370F-7ECE-46FC-935F-62D3704F31F7}" type="pres">
      <dgm:prSet presAssocID="{6F6E0228-844F-4403-9E83-D55622E11D15}" presName="imageaccent1" presStyleCnt="0"/>
      <dgm:spPr/>
    </dgm:pt>
    <dgm:pt modelId="{DD533959-4F8F-44A4-A13F-D899AC7032C9}" type="pres">
      <dgm:prSet presAssocID="{6F6E0228-844F-4403-9E83-D55622E11D15}" presName="accentRepeatNode" presStyleLbl="solidAlignAcc1" presStyleIdx="1" presStyleCnt="12" custLinFactX="500000" custLinFactY="427112" custLinFactNeighborX="552868" custLinFactNeighborY="500000"/>
      <dgm:spPr/>
    </dgm:pt>
    <dgm:pt modelId="{4F1F67D6-1392-4FF1-B0E1-04F747EDE02E}" type="pres">
      <dgm:prSet presAssocID="{B452EA6D-5BD0-4999-A578-9471271E8A23}" presName="text2" presStyleCnt="0"/>
      <dgm:spPr/>
    </dgm:pt>
    <dgm:pt modelId="{B95B60D0-07FC-4E3F-B438-CDBA349A8D8E}" type="pres">
      <dgm:prSet presAssocID="{B452EA6D-5BD0-4999-A578-9471271E8A23}" presName="textRepeatNode" presStyleLbl="alignNode1" presStyleIdx="1" presStyleCnt="6" custLinFactNeighborX="85105" custLinFactNeighborY="58380">
        <dgm:presLayoutVars>
          <dgm:chMax val="0"/>
          <dgm:chPref val="0"/>
          <dgm:bulletEnabled val="1"/>
        </dgm:presLayoutVars>
      </dgm:prSet>
      <dgm:spPr/>
    </dgm:pt>
    <dgm:pt modelId="{5FDE73A6-E5B2-4CAD-B393-918AABC6FB60}" type="pres">
      <dgm:prSet presAssocID="{B452EA6D-5BD0-4999-A578-9471271E8A23}" presName="textaccent2" presStyleCnt="0"/>
      <dgm:spPr/>
    </dgm:pt>
    <dgm:pt modelId="{50152F4E-1E41-49CD-B2E5-B5E92E8F7247}" type="pres">
      <dgm:prSet presAssocID="{B452EA6D-5BD0-4999-A578-9471271E8A23}" presName="accentRepeatNode" presStyleLbl="solidAlignAcc1" presStyleIdx="2" presStyleCnt="12" custLinFactX="1300000" custLinFactY="-253289" custLinFactNeighborX="1343747" custLinFactNeighborY="-300000"/>
      <dgm:spPr>
        <a:ln>
          <a:solidFill>
            <a:schemeClr val="bg1"/>
          </a:solidFill>
        </a:ln>
      </dgm:spPr>
    </dgm:pt>
    <dgm:pt modelId="{A54306F4-3CE6-46A1-B10D-9149A99CBFF1}" type="pres">
      <dgm:prSet presAssocID="{24C6873A-6611-4313-81E4-112B9DA23281}" presName="image2" presStyleCnt="0"/>
      <dgm:spPr/>
    </dgm:pt>
    <dgm:pt modelId="{908D9635-DDB4-45EB-B74D-A432C6A28C93}" type="pres">
      <dgm:prSet presAssocID="{24C6873A-6611-4313-81E4-112B9DA23281}" presName="imageRepeatNode" presStyleLbl="alignAcc1" presStyleIdx="1" presStyleCnt="6" custLinFactNeighborX="84090" custLinFactNeighborY="58381"/>
      <dgm:spPr/>
    </dgm:pt>
    <dgm:pt modelId="{05E824D5-AC83-4E47-ABF3-BAAAE2A0BFEA}" type="pres">
      <dgm:prSet presAssocID="{24C6873A-6611-4313-81E4-112B9DA23281}" presName="imageaccent2" presStyleCnt="0"/>
      <dgm:spPr/>
    </dgm:pt>
    <dgm:pt modelId="{941685FC-D8C7-4FDA-85E1-2355CFA64BDA}" type="pres">
      <dgm:prSet presAssocID="{24C6873A-6611-4313-81E4-112B9DA23281}" presName="accentRepeatNode" presStyleLbl="solidAlignAcc1" presStyleIdx="3" presStyleCnt="12" custLinFactX="900000" custLinFactY="-100000" custLinFactNeighborX="952275" custLinFactNeighborY="-119333"/>
      <dgm:spPr>
        <a:ln>
          <a:solidFill>
            <a:schemeClr val="bg1"/>
          </a:solidFill>
        </a:ln>
      </dgm:spPr>
    </dgm:pt>
    <dgm:pt modelId="{402D9511-5FB8-4F8D-ABFD-4DF40994A006}" type="pres">
      <dgm:prSet presAssocID="{0EC6C9EE-643C-4CEF-8DDE-489C64101421}" presName="text3" presStyleCnt="0"/>
      <dgm:spPr/>
    </dgm:pt>
    <dgm:pt modelId="{7CC49AEC-DF5E-4D38-8561-FE53AFA09422}" type="pres">
      <dgm:prSet presAssocID="{0EC6C9EE-643C-4CEF-8DDE-489C64101421}" presName="textRepeatNode" presStyleLbl="alignNode1" presStyleIdx="2" presStyleCnt="6">
        <dgm:presLayoutVars>
          <dgm:chMax val="0"/>
          <dgm:chPref val="0"/>
          <dgm:bulletEnabled val="1"/>
        </dgm:presLayoutVars>
      </dgm:prSet>
      <dgm:spPr/>
    </dgm:pt>
    <dgm:pt modelId="{485D616F-437E-4FB2-96B5-735BF21FDA2E}" type="pres">
      <dgm:prSet presAssocID="{0EC6C9EE-643C-4CEF-8DDE-489C64101421}" presName="textaccent3" presStyleCnt="0"/>
      <dgm:spPr/>
    </dgm:pt>
    <dgm:pt modelId="{1AF06FC8-589A-44FA-924A-71A25469C4F1}" type="pres">
      <dgm:prSet presAssocID="{0EC6C9EE-643C-4CEF-8DDE-489C64101421}" presName="accentRepeatNode" presStyleLbl="solidAlignAcc1" presStyleIdx="4" presStyleCnt="12" custLinFactX="-500000" custLinFactY="400000" custLinFactNeighborX="-555294" custLinFactNeighborY="432966"/>
      <dgm:spPr>
        <a:ln>
          <a:solidFill>
            <a:schemeClr val="bg1"/>
          </a:solidFill>
        </a:ln>
      </dgm:spPr>
    </dgm:pt>
    <dgm:pt modelId="{3477CD2B-254F-4F28-842E-49C1613C8B04}" type="pres">
      <dgm:prSet presAssocID="{F8EA899D-A5A4-4437-B330-3701D5EFE4EF}" presName="image3" presStyleCnt="0"/>
      <dgm:spPr/>
    </dgm:pt>
    <dgm:pt modelId="{102BE36F-BE6B-410F-832C-D69A5B91B18D}" type="pres">
      <dgm:prSet presAssocID="{F8EA899D-A5A4-4437-B330-3701D5EFE4EF}" presName="imageRepeatNode" presStyleLbl="alignAcc1" presStyleIdx="2" presStyleCnt="6" custLinFactX="-71959" custLinFactNeighborX="-100000" custLinFactNeighborY="-1358"/>
      <dgm:spPr/>
    </dgm:pt>
    <dgm:pt modelId="{9B01CD3E-2DC7-443D-A306-2B699D5B158D}" type="pres">
      <dgm:prSet presAssocID="{F8EA899D-A5A4-4437-B330-3701D5EFE4EF}" presName="imageaccent3" presStyleCnt="0"/>
      <dgm:spPr/>
    </dgm:pt>
    <dgm:pt modelId="{73C37A62-DE9F-46C3-B364-C43DF8BC5D59}" type="pres">
      <dgm:prSet presAssocID="{F8EA899D-A5A4-4437-B330-3701D5EFE4EF}" presName="accentRepeatNode" presStyleLbl="solidAlignAcc1" presStyleIdx="5" presStyleCnt="12"/>
      <dgm:spPr/>
    </dgm:pt>
    <dgm:pt modelId="{427DA11B-7936-4953-A962-AC2F77F63836}" type="pres">
      <dgm:prSet presAssocID="{04622983-4E30-4C5B-93CB-5340B07D09BD}" presName="text4" presStyleCnt="0"/>
      <dgm:spPr/>
    </dgm:pt>
    <dgm:pt modelId="{8D0926E2-8931-477E-8A26-30CB66A5D7A5}" type="pres">
      <dgm:prSet presAssocID="{04622983-4E30-4C5B-93CB-5340B07D09BD}" presName="textRepeatNode" presStyleLbl="alignNode1" presStyleIdx="3" presStyleCnt="6" custLinFactY="67446" custLinFactNeighborX="-87115" custLinFactNeighborY="100000">
        <dgm:presLayoutVars>
          <dgm:chMax val="0"/>
          <dgm:chPref val="0"/>
          <dgm:bulletEnabled val="1"/>
        </dgm:presLayoutVars>
      </dgm:prSet>
      <dgm:spPr/>
    </dgm:pt>
    <dgm:pt modelId="{E71D94C2-EB64-40D5-8FD5-F3388A525396}" type="pres">
      <dgm:prSet presAssocID="{04622983-4E30-4C5B-93CB-5340B07D09BD}" presName="textaccent4" presStyleCnt="0"/>
      <dgm:spPr/>
    </dgm:pt>
    <dgm:pt modelId="{A3B5B2F8-093E-4274-804A-A49FDDCE4298}" type="pres">
      <dgm:prSet presAssocID="{04622983-4E30-4C5B-93CB-5340B07D09BD}" presName="accentRepeatNode" presStyleLbl="solidAlignAcc1" presStyleIdx="6" presStyleCnt="12"/>
      <dgm:spPr/>
    </dgm:pt>
    <dgm:pt modelId="{58DFBD34-482C-4A18-86AA-7E79525F5BFB}" type="pres">
      <dgm:prSet presAssocID="{561C124C-6F90-4F2C-A989-FBA947047E41}" presName="image4" presStyleCnt="0"/>
      <dgm:spPr/>
    </dgm:pt>
    <dgm:pt modelId="{B32DDC77-97B9-4F4F-9A4E-F464B2193446}" type="pres">
      <dgm:prSet presAssocID="{561C124C-6F90-4F2C-A989-FBA947047E41}" presName="imageRepeatNode" presStyleLbl="alignAcc1" presStyleIdx="3" presStyleCnt="6" custLinFactX="-73108" custLinFactY="100000" custLinFactNeighborX="-100000" custLinFactNeighborY="118383"/>
      <dgm:spPr/>
    </dgm:pt>
    <dgm:pt modelId="{E06D5C13-0E71-482E-BCE7-58F7EB5EFE56}" type="pres">
      <dgm:prSet presAssocID="{561C124C-6F90-4F2C-A989-FBA947047E41}" presName="imageaccent4" presStyleCnt="0"/>
      <dgm:spPr/>
    </dgm:pt>
    <dgm:pt modelId="{BD2C24BB-D5E4-48E5-A226-17647C2C8C52}" type="pres">
      <dgm:prSet presAssocID="{561C124C-6F90-4F2C-A989-FBA947047E41}" presName="accentRepeatNode" presStyleLbl="solidAlignAcc1" presStyleIdx="7" presStyleCnt="12"/>
      <dgm:spPr>
        <a:ln>
          <a:solidFill>
            <a:schemeClr val="bg1"/>
          </a:solidFill>
        </a:ln>
      </dgm:spPr>
    </dgm:pt>
    <dgm:pt modelId="{F1E38A7E-BB8F-4EEC-8446-870E4620BC0D}" type="pres">
      <dgm:prSet presAssocID="{231D0708-D2AF-4E27-86C7-7BE5133D9106}" presName="text5" presStyleCnt="0"/>
      <dgm:spPr/>
    </dgm:pt>
    <dgm:pt modelId="{44C7C9A6-5138-469E-A8D7-E9802ACC3FEA}" type="pres">
      <dgm:prSet presAssocID="{231D0708-D2AF-4E27-86C7-7BE5133D9106}" presName="textRepeatNode" presStyleLbl="alignNode1" presStyleIdx="4" presStyleCnt="6" custLinFactNeighborX="-86475" custLinFactNeighborY="56976">
        <dgm:presLayoutVars>
          <dgm:chMax val="0"/>
          <dgm:chPref val="0"/>
          <dgm:bulletEnabled val="1"/>
        </dgm:presLayoutVars>
      </dgm:prSet>
      <dgm:spPr/>
    </dgm:pt>
    <dgm:pt modelId="{66978FA4-0424-4D5C-AD12-D652C6A17E22}" type="pres">
      <dgm:prSet presAssocID="{231D0708-D2AF-4E27-86C7-7BE5133D9106}" presName="textaccent5" presStyleCnt="0"/>
      <dgm:spPr/>
    </dgm:pt>
    <dgm:pt modelId="{515ABF57-EC3B-4355-85B5-F44740935F67}" type="pres">
      <dgm:prSet presAssocID="{231D0708-D2AF-4E27-86C7-7BE5133D9106}" presName="accentRepeatNode" presStyleLbl="solidAlignAcc1" presStyleIdx="8" presStyleCnt="12"/>
      <dgm:spPr/>
    </dgm:pt>
    <dgm:pt modelId="{3A076F1B-D5C7-4754-B972-7EC1A94AE2E1}" type="pres">
      <dgm:prSet presAssocID="{41A79B75-AFB0-472E-B835-09824BD1F183}" presName="image5" presStyleCnt="0"/>
      <dgm:spPr/>
    </dgm:pt>
    <dgm:pt modelId="{08E13B51-12EA-4602-BBF9-F24A6B94E8D3}" type="pres">
      <dgm:prSet presAssocID="{41A79B75-AFB0-472E-B835-09824BD1F183}" presName="imageRepeatNode" presStyleLbl="alignAcc1" presStyleIdx="4" presStyleCnt="6" custLinFactNeighborX="-87193" custLinFactNeighborY="-52778"/>
      <dgm:spPr/>
    </dgm:pt>
    <dgm:pt modelId="{538A6113-37E1-47C9-941B-7BE06BACDCFB}" type="pres">
      <dgm:prSet presAssocID="{41A79B75-AFB0-472E-B835-09824BD1F183}" presName="imageaccent5" presStyleCnt="0"/>
      <dgm:spPr/>
    </dgm:pt>
    <dgm:pt modelId="{900CDAA7-F88D-49F1-BDBA-2BDEE2AB0F0C}" type="pres">
      <dgm:prSet presAssocID="{41A79B75-AFB0-472E-B835-09824BD1F183}" presName="accentRepeatNode" presStyleLbl="solidAlignAcc1" presStyleIdx="9" presStyleCnt="12"/>
      <dgm:spPr>
        <a:ln>
          <a:solidFill>
            <a:schemeClr val="bg1"/>
          </a:solidFill>
        </a:ln>
      </dgm:spPr>
    </dgm:pt>
    <dgm:pt modelId="{94F74245-5296-4B8B-A227-CE2C0467DA37}" type="pres">
      <dgm:prSet presAssocID="{F15C3C4A-3EAB-4E45-BD60-59EFDF0AC7D7}" presName="text6" presStyleCnt="0"/>
      <dgm:spPr/>
    </dgm:pt>
    <dgm:pt modelId="{9839705D-AF0E-443D-AEBE-AB196022DFAA}" type="pres">
      <dgm:prSet presAssocID="{F15C3C4A-3EAB-4E45-BD60-59EFDF0AC7D7}" presName="textRepeatNode" presStyleLbl="alignNode1" presStyleIdx="5" presStyleCnt="6" custLinFactX="-100000" custLinFactY="-65023" custLinFactNeighborX="-158678" custLinFactNeighborY="-100000">
        <dgm:presLayoutVars>
          <dgm:chMax val="0"/>
          <dgm:chPref val="0"/>
          <dgm:bulletEnabled val="1"/>
        </dgm:presLayoutVars>
      </dgm:prSet>
      <dgm:spPr/>
    </dgm:pt>
    <dgm:pt modelId="{812F23EE-4372-408E-8F80-6F2669ED8D23}" type="pres">
      <dgm:prSet presAssocID="{F15C3C4A-3EAB-4E45-BD60-59EFDF0AC7D7}" presName="textaccent6" presStyleCnt="0"/>
      <dgm:spPr/>
    </dgm:pt>
    <dgm:pt modelId="{F7227E74-6D35-4133-A6B3-8699401A75A8}" type="pres">
      <dgm:prSet presAssocID="{F15C3C4A-3EAB-4E45-BD60-59EFDF0AC7D7}" presName="accentRepeatNode" presStyleLbl="solidAlignAcc1" presStyleIdx="10" presStyleCnt="12"/>
      <dgm:spPr>
        <a:ln>
          <a:solidFill>
            <a:schemeClr val="bg1"/>
          </a:solidFill>
        </a:ln>
      </dgm:spPr>
    </dgm:pt>
    <dgm:pt modelId="{B319214E-66A2-4AF4-8C57-00FFB555E235}" type="pres">
      <dgm:prSet presAssocID="{BFDF31A9-2120-4666-B759-60D4AC1C7134}" presName="image6" presStyleCnt="0"/>
      <dgm:spPr/>
    </dgm:pt>
    <dgm:pt modelId="{65CC7765-419C-428A-8D91-19B292C4BDEB}" type="pres">
      <dgm:prSet presAssocID="{BFDF31A9-2120-4666-B759-60D4AC1C7134}" presName="imageRepeatNode" presStyleLbl="alignAcc1" presStyleIdx="5" presStyleCnt="6" custLinFactX="-71991" custLinFactY="-122795" custLinFactNeighborX="-100000" custLinFactNeighborY="-200000"/>
      <dgm:spPr/>
    </dgm:pt>
    <dgm:pt modelId="{FC534881-0350-42A0-890F-B60F10AA19E4}" type="pres">
      <dgm:prSet presAssocID="{BFDF31A9-2120-4666-B759-60D4AC1C7134}" presName="imageaccent6" presStyleCnt="0"/>
      <dgm:spPr/>
    </dgm:pt>
    <dgm:pt modelId="{9E893695-D05F-44C2-A51C-5E422FD1BB64}" type="pres">
      <dgm:prSet presAssocID="{BFDF31A9-2120-4666-B759-60D4AC1C7134}" presName="accentRepeatNode" presStyleLbl="solidAlignAcc1" presStyleIdx="11" presStyleCnt="12" custLinFactX="149869" custLinFactNeighborX="200000" custLinFactNeighborY="-74872"/>
      <dgm:spPr>
        <a:ln>
          <a:solidFill>
            <a:schemeClr val="bg1"/>
          </a:solidFill>
        </a:ln>
      </dgm:spPr>
    </dgm:pt>
  </dgm:ptLst>
  <dgm:cxnLst>
    <dgm:cxn modelId="{F70D4410-864B-4125-8550-CCEB000820B7}" srcId="{A4F64E71-113D-4524-99C6-AF6161EC8C2E}" destId="{0EC6C9EE-643C-4CEF-8DDE-489C64101421}" srcOrd="2" destOrd="0" parTransId="{765FCFBF-B8D6-4E0B-B9B4-62D7679E4966}" sibTransId="{F8EA899D-A5A4-4437-B330-3701D5EFE4EF}"/>
    <dgm:cxn modelId="{30857F3A-DFFE-41B1-93F0-6372F2647A1E}" type="presOf" srcId="{231D0708-D2AF-4E27-86C7-7BE5133D9106}" destId="{44C7C9A6-5138-469E-A8D7-E9802ACC3FEA}" srcOrd="0" destOrd="0" presId="urn:microsoft.com/office/officeart/2008/layout/HexagonCluster"/>
    <dgm:cxn modelId="{8C54AC66-9B11-4B08-8A11-0B132D32DBAE}" type="presOf" srcId="{24C6873A-6611-4313-81E4-112B9DA23281}" destId="{908D9635-DDB4-45EB-B74D-A432C6A28C93}" srcOrd="0" destOrd="0" presId="urn:microsoft.com/office/officeart/2008/layout/HexagonCluster"/>
    <dgm:cxn modelId="{0CF62C4D-97C2-44DB-AD2E-AB5DB4431447}" type="presOf" srcId="{6F6E0228-844F-4403-9E83-D55622E11D15}" destId="{6DB3CC7D-EC65-4DFA-AC4E-7E9D87380134}" srcOrd="0" destOrd="0" presId="urn:microsoft.com/office/officeart/2008/layout/HexagonCluster"/>
    <dgm:cxn modelId="{B7351F55-48E3-4A98-A559-E4F1BC569D3B}" type="presOf" srcId="{B452EA6D-5BD0-4999-A578-9471271E8A23}" destId="{B95B60D0-07FC-4E3F-B438-CDBA349A8D8E}" srcOrd="0" destOrd="0" presId="urn:microsoft.com/office/officeart/2008/layout/HexagonCluster"/>
    <dgm:cxn modelId="{0125EB78-93FF-4E92-820C-C4CC0B80BCA8}" type="presOf" srcId="{41A79B75-AFB0-472E-B835-09824BD1F183}" destId="{08E13B51-12EA-4602-BBF9-F24A6B94E8D3}" srcOrd="0" destOrd="0" presId="urn:microsoft.com/office/officeart/2008/layout/HexagonCluster"/>
    <dgm:cxn modelId="{DF8E9D81-4932-4C9C-8B09-9319CBD28EF6}" srcId="{A4F64E71-113D-4524-99C6-AF6161EC8C2E}" destId="{04622983-4E30-4C5B-93CB-5340B07D09BD}" srcOrd="3" destOrd="0" parTransId="{160CCB2D-6BD6-4D3A-AFCA-92722214C28C}" sibTransId="{561C124C-6F90-4F2C-A989-FBA947047E41}"/>
    <dgm:cxn modelId="{F3FF258A-6F96-446B-A60B-B784D532E85F}" type="presOf" srcId="{A4F64E71-113D-4524-99C6-AF6161EC8C2E}" destId="{BD6032C0-33F0-4B93-B175-DB5DBB3F041E}" srcOrd="0" destOrd="0" presId="urn:microsoft.com/office/officeart/2008/layout/HexagonCluster"/>
    <dgm:cxn modelId="{14ED438B-44E5-4A12-AA97-CD2ADD833F89}" srcId="{A4F64E71-113D-4524-99C6-AF6161EC8C2E}" destId="{F15C3C4A-3EAB-4E45-BD60-59EFDF0AC7D7}" srcOrd="5" destOrd="0" parTransId="{1BD18209-FE96-4148-B0D2-BE723ECC6FA2}" sibTransId="{BFDF31A9-2120-4666-B759-60D4AC1C7134}"/>
    <dgm:cxn modelId="{546AD68E-31DC-44D5-8A1B-ED1CEEEB3733}" type="presOf" srcId="{FBE68D1C-3CA8-4448-93A7-E4205DFC4789}" destId="{9A1449E0-E2F6-46E9-8E6E-824B382ABB79}" srcOrd="0" destOrd="0" presId="urn:microsoft.com/office/officeart/2008/layout/HexagonCluster"/>
    <dgm:cxn modelId="{89F9F98F-02B7-41F5-8195-C5EB9D4750BE}" type="presOf" srcId="{BFDF31A9-2120-4666-B759-60D4AC1C7134}" destId="{65CC7765-419C-428A-8D91-19B292C4BDEB}" srcOrd="0" destOrd="0" presId="urn:microsoft.com/office/officeart/2008/layout/HexagonCluster"/>
    <dgm:cxn modelId="{3B0C1591-39A2-4F81-87CA-25281C86A25C}" srcId="{A4F64E71-113D-4524-99C6-AF6161EC8C2E}" destId="{B452EA6D-5BD0-4999-A578-9471271E8A23}" srcOrd="1" destOrd="0" parTransId="{A176FA0E-A698-4392-B0CE-6C85614EF02C}" sibTransId="{24C6873A-6611-4313-81E4-112B9DA23281}"/>
    <dgm:cxn modelId="{50029C94-C7FB-4EB9-A58F-6BE51FC5D789}" type="presOf" srcId="{F8EA899D-A5A4-4437-B330-3701D5EFE4EF}" destId="{102BE36F-BE6B-410F-832C-D69A5B91B18D}" srcOrd="0" destOrd="0" presId="urn:microsoft.com/office/officeart/2008/layout/HexagonCluster"/>
    <dgm:cxn modelId="{14D4F59C-60B1-4DD7-A554-8B38C8D7099D}" type="presOf" srcId="{561C124C-6F90-4F2C-A989-FBA947047E41}" destId="{B32DDC77-97B9-4F4F-9A4E-F464B2193446}" srcOrd="0" destOrd="0" presId="urn:microsoft.com/office/officeart/2008/layout/HexagonCluster"/>
    <dgm:cxn modelId="{66BAD7AF-B722-45E4-AA00-30789786C863}" srcId="{A4F64E71-113D-4524-99C6-AF6161EC8C2E}" destId="{FBE68D1C-3CA8-4448-93A7-E4205DFC4789}" srcOrd="0" destOrd="0" parTransId="{B64E21FC-89D2-400C-84E3-8170032F87BC}" sibTransId="{6F6E0228-844F-4403-9E83-D55622E11D15}"/>
    <dgm:cxn modelId="{816090C4-78BA-45B5-B864-5D85E64C3A86}" type="presOf" srcId="{F15C3C4A-3EAB-4E45-BD60-59EFDF0AC7D7}" destId="{9839705D-AF0E-443D-AEBE-AB196022DFAA}" srcOrd="0" destOrd="0" presId="urn:microsoft.com/office/officeart/2008/layout/HexagonCluster"/>
    <dgm:cxn modelId="{427C28D4-2AF7-4EB8-AB6E-FB1945D374E0}" type="presOf" srcId="{04622983-4E30-4C5B-93CB-5340B07D09BD}" destId="{8D0926E2-8931-477E-8A26-30CB66A5D7A5}" srcOrd="0" destOrd="0" presId="urn:microsoft.com/office/officeart/2008/layout/HexagonCluster"/>
    <dgm:cxn modelId="{A20FECF9-AAE1-43DD-88C0-FA9F3FFF5AD2}" type="presOf" srcId="{0EC6C9EE-643C-4CEF-8DDE-489C64101421}" destId="{7CC49AEC-DF5E-4D38-8561-FE53AFA09422}" srcOrd="0" destOrd="0" presId="urn:microsoft.com/office/officeart/2008/layout/HexagonCluster"/>
    <dgm:cxn modelId="{5737C7FC-E26F-4870-9D78-3DA3148743E6}" srcId="{A4F64E71-113D-4524-99C6-AF6161EC8C2E}" destId="{231D0708-D2AF-4E27-86C7-7BE5133D9106}" srcOrd="4" destOrd="0" parTransId="{EF720FAF-A52B-4DDB-A80D-5E3A4923F9A7}" sibTransId="{41A79B75-AFB0-472E-B835-09824BD1F183}"/>
    <dgm:cxn modelId="{3FF45BA3-46A8-4F33-A435-41886A8D4561}" type="presParOf" srcId="{BD6032C0-33F0-4B93-B175-DB5DBB3F041E}" destId="{A7FF65CF-80CC-4518-88E9-A451B4D884FD}" srcOrd="0" destOrd="0" presId="urn:microsoft.com/office/officeart/2008/layout/HexagonCluster"/>
    <dgm:cxn modelId="{831249D1-5F89-4890-80A5-2D8182E7B176}" type="presParOf" srcId="{A7FF65CF-80CC-4518-88E9-A451B4D884FD}" destId="{9A1449E0-E2F6-46E9-8E6E-824B382ABB79}" srcOrd="0" destOrd="0" presId="urn:microsoft.com/office/officeart/2008/layout/HexagonCluster"/>
    <dgm:cxn modelId="{9C3981AB-A0C7-4806-9BA1-455489608FDA}" type="presParOf" srcId="{BD6032C0-33F0-4B93-B175-DB5DBB3F041E}" destId="{7F71E37E-EDA7-4A07-9AF2-A4B7FB753D7C}" srcOrd="1" destOrd="0" presId="urn:microsoft.com/office/officeart/2008/layout/HexagonCluster"/>
    <dgm:cxn modelId="{943D3DAB-8BA6-48C3-86C8-CB868B06F4D4}" type="presParOf" srcId="{7F71E37E-EDA7-4A07-9AF2-A4B7FB753D7C}" destId="{F969EEE0-3D56-41AF-8FD4-5C077B117D77}" srcOrd="0" destOrd="0" presId="urn:microsoft.com/office/officeart/2008/layout/HexagonCluster"/>
    <dgm:cxn modelId="{D8BAF0EF-540B-4862-9B1A-266552EC0623}" type="presParOf" srcId="{BD6032C0-33F0-4B93-B175-DB5DBB3F041E}" destId="{81DDFFA9-A725-4D47-B364-9BC99A8F0F01}" srcOrd="2" destOrd="0" presId="urn:microsoft.com/office/officeart/2008/layout/HexagonCluster"/>
    <dgm:cxn modelId="{3F3B5704-5AFC-4B78-8211-6E3695E5475B}" type="presParOf" srcId="{81DDFFA9-A725-4D47-B364-9BC99A8F0F01}" destId="{6DB3CC7D-EC65-4DFA-AC4E-7E9D87380134}" srcOrd="0" destOrd="0" presId="urn:microsoft.com/office/officeart/2008/layout/HexagonCluster"/>
    <dgm:cxn modelId="{CDEDCDEE-377F-451B-8372-7DA76822EA5A}" type="presParOf" srcId="{BD6032C0-33F0-4B93-B175-DB5DBB3F041E}" destId="{D305370F-7ECE-46FC-935F-62D3704F31F7}" srcOrd="3" destOrd="0" presId="urn:microsoft.com/office/officeart/2008/layout/HexagonCluster"/>
    <dgm:cxn modelId="{3F97B35C-A1FB-48FC-82BE-77E1A64F6169}" type="presParOf" srcId="{D305370F-7ECE-46FC-935F-62D3704F31F7}" destId="{DD533959-4F8F-44A4-A13F-D899AC7032C9}" srcOrd="0" destOrd="0" presId="urn:microsoft.com/office/officeart/2008/layout/HexagonCluster"/>
    <dgm:cxn modelId="{9E3F6E2C-4712-4F7F-A437-A95A4FD14405}" type="presParOf" srcId="{BD6032C0-33F0-4B93-B175-DB5DBB3F041E}" destId="{4F1F67D6-1392-4FF1-B0E1-04F747EDE02E}" srcOrd="4" destOrd="0" presId="urn:microsoft.com/office/officeart/2008/layout/HexagonCluster"/>
    <dgm:cxn modelId="{39971DA4-F25F-4E05-B451-570719C565F7}" type="presParOf" srcId="{4F1F67D6-1392-4FF1-B0E1-04F747EDE02E}" destId="{B95B60D0-07FC-4E3F-B438-CDBA349A8D8E}" srcOrd="0" destOrd="0" presId="urn:microsoft.com/office/officeart/2008/layout/HexagonCluster"/>
    <dgm:cxn modelId="{C4B95729-3AF6-45B8-A47D-14BDD05665BE}" type="presParOf" srcId="{BD6032C0-33F0-4B93-B175-DB5DBB3F041E}" destId="{5FDE73A6-E5B2-4CAD-B393-918AABC6FB60}" srcOrd="5" destOrd="0" presId="urn:microsoft.com/office/officeart/2008/layout/HexagonCluster"/>
    <dgm:cxn modelId="{B764E54D-C5E4-49B5-B2DD-335A594E57B1}" type="presParOf" srcId="{5FDE73A6-E5B2-4CAD-B393-918AABC6FB60}" destId="{50152F4E-1E41-49CD-B2E5-B5E92E8F7247}" srcOrd="0" destOrd="0" presId="urn:microsoft.com/office/officeart/2008/layout/HexagonCluster"/>
    <dgm:cxn modelId="{88F77537-15E4-4400-B7B8-D1D6D06E4D3C}" type="presParOf" srcId="{BD6032C0-33F0-4B93-B175-DB5DBB3F041E}" destId="{A54306F4-3CE6-46A1-B10D-9149A99CBFF1}" srcOrd="6" destOrd="0" presId="urn:microsoft.com/office/officeart/2008/layout/HexagonCluster"/>
    <dgm:cxn modelId="{DDCC58E7-95A9-41E6-B253-FAA4449698B5}" type="presParOf" srcId="{A54306F4-3CE6-46A1-B10D-9149A99CBFF1}" destId="{908D9635-DDB4-45EB-B74D-A432C6A28C93}" srcOrd="0" destOrd="0" presId="urn:microsoft.com/office/officeart/2008/layout/HexagonCluster"/>
    <dgm:cxn modelId="{D4DF3376-6C27-4D86-BFB8-2297955F5BAF}" type="presParOf" srcId="{BD6032C0-33F0-4B93-B175-DB5DBB3F041E}" destId="{05E824D5-AC83-4E47-ABF3-BAAAE2A0BFEA}" srcOrd="7" destOrd="0" presId="urn:microsoft.com/office/officeart/2008/layout/HexagonCluster"/>
    <dgm:cxn modelId="{C059ED2D-BAEF-45BA-AA23-D7955E8A0F17}" type="presParOf" srcId="{05E824D5-AC83-4E47-ABF3-BAAAE2A0BFEA}" destId="{941685FC-D8C7-4FDA-85E1-2355CFA64BDA}" srcOrd="0" destOrd="0" presId="urn:microsoft.com/office/officeart/2008/layout/HexagonCluster"/>
    <dgm:cxn modelId="{BF04378C-B305-40B3-81DC-41F40773B587}" type="presParOf" srcId="{BD6032C0-33F0-4B93-B175-DB5DBB3F041E}" destId="{402D9511-5FB8-4F8D-ABFD-4DF40994A006}" srcOrd="8" destOrd="0" presId="urn:microsoft.com/office/officeart/2008/layout/HexagonCluster"/>
    <dgm:cxn modelId="{3A0E6CD7-5F88-41D5-956D-78841ED5A5AA}" type="presParOf" srcId="{402D9511-5FB8-4F8D-ABFD-4DF40994A006}" destId="{7CC49AEC-DF5E-4D38-8561-FE53AFA09422}" srcOrd="0" destOrd="0" presId="urn:microsoft.com/office/officeart/2008/layout/HexagonCluster"/>
    <dgm:cxn modelId="{6A45B56B-1754-43F3-AF42-5D3A1D6488CF}" type="presParOf" srcId="{BD6032C0-33F0-4B93-B175-DB5DBB3F041E}" destId="{485D616F-437E-4FB2-96B5-735BF21FDA2E}" srcOrd="9" destOrd="0" presId="urn:microsoft.com/office/officeart/2008/layout/HexagonCluster"/>
    <dgm:cxn modelId="{C6F39FED-26E2-473B-B077-8679CA68B588}" type="presParOf" srcId="{485D616F-437E-4FB2-96B5-735BF21FDA2E}" destId="{1AF06FC8-589A-44FA-924A-71A25469C4F1}" srcOrd="0" destOrd="0" presId="urn:microsoft.com/office/officeart/2008/layout/HexagonCluster"/>
    <dgm:cxn modelId="{CA98DACC-8416-47A1-8912-DC0B10A779AF}" type="presParOf" srcId="{BD6032C0-33F0-4B93-B175-DB5DBB3F041E}" destId="{3477CD2B-254F-4F28-842E-49C1613C8B04}" srcOrd="10" destOrd="0" presId="urn:microsoft.com/office/officeart/2008/layout/HexagonCluster"/>
    <dgm:cxn modelId="{E27FD427-116F-40ED-8EB0-2E91B4340AF1}" type="presParOf" srcId="{3477CD2B-254F-4F28-842E-49C1613C8B04}" destId="{102BE36F-BE6B-410F-832C-D69A5B91B18D}" srcOrd="0" destOrd="0" presId="urn:microsoft.com/office/officeart/2008/layout/HexagonCluster"/>
    <dgm:cxn modelId="{7CA35C0D-52D5-479E-ADC3-EB512533720A}" type="presParOf" srcId="{BD6032C0-33F0-4B93-B175-DB5DBB3F041E}" destId="{9B01CD3E-2DC7-443D-A306-2B699D5B158D}" srcOrd="11" destOrd="0" presId="urn:microsoft.com/office/officeart/2008/layout/HexagonCluster"/>
    <dgm:cxn modelId="{A88ECFA5-577E-44C9-ADDF-762D9403569A}" type="presParOf" srcId="{9B01CD3E-2DC7-443D-A306-2B699D5B158D}" destId="{73C37A62-DE9F-46C3-B364-C43DF8BC5D59}" srcOrd="0" destOrd="0" presId="urn:microsoft.com/office/officeart/2008/layout/HexagonCluster"/>
    <dgm:cxn modelId="{F3EA95B1-F9B7-41AF-9C00-954E5E5F380B}" type="presParOf" srcId="{BD6032C0-33F0-4B93-B175-DB5DBB3F041E}" destId="{427DA11B-7936-4953-A962-AC2F77F63836}" srcOrd="12" destOrd="0" presId="urn:microsoft.com/office/officeart/2008/layout/HexagonCluster"/>
    <dgm:cxn modelId="{551EBE08-43EF-441E-BAF4-E7E6F5680025}" type="presParOf" srcId="{427DA11B-7936-4953-A962-AC2F77F63836}" destId="{8D0926E2-8931-477E-8A26-30CB66A5D7A5}" srcOrd="0" destOrd="0" presId="urn:microsoft.com/office/officeart/2008/layout/HexagonCluster"/>
    <dgm:cxn modelId="{10EF8CCE-2538-4569-8C53-20455D487110}" type="presParOf" srcId="{BD6032C0-33F0-4B93-B175-DB5DBB3F041E}" destId="{E71D94C2-EB64-40D5-8FD5-F3388A525396}" srcOrd="13" destOrd="0" presId="urn:microsoft.com/office/officeart/2008/layout/HexagonCluster"/>
    <dgm:cxn modelId="{62468C3C-E2F9-4F8D-A9FC-5B31EA9C4C8C}" type="presParOf" srcId="{E71D94C2-EB64-40D5-8FD5-F3388A525396}" destId="{A3B5B2F8-093E-4274-804A-A49FDDCE4298}" srcOrd="0" destOrd="0" presId="urn:microsoft.com/office/officeart/2008/layout/HexagonCluster"/>
    <dgm:cxn modelId="{86BDA9BC-8A07-4123-8EE8-B60594FB504D}" type="presParOf" srcId="{BD6032C0-33F0-4B93-B175-DB5DBB3F041E}" destId="{58DFBD34-482C-4A18-86AA-7E79525F5BFB}" srcOrd="14" destOrd="0" presId="urn:microsoft.com/office/officeart/2008/layout/HexagonCluster"/>
    <dgm:cxn modelId="{1A143000-F868-4F59-BD37-89BE27F3AF53}" type="presParOf" srcId="{58DFBD34-482C-4A18-86AA-7E79525F5BFB}" destId="{B32DDC77-97B9-4F4F-9A4E-F464B2193446}" srcOrd="0" destOrd="0" presId="urn:microsoft.com/office/officeart/2008/layout/HexagonCluster"/>
    <dgm:cxn modelId="{13CF8D49-268A-4F62-B8E8-56295B20C13C}" type="presParOf" srcId="{BD6032C0-33F0-4B93-B175-DB5DBB3F041E}" destId="{E06D5C13-0E71-482E-BCE7-58F7EB5EFE56}" srcOrd="15" destOrd="0" presId="urn:microsoft.com/office/officeart/2008/layout/HexagonCluster"/>
    <dgm:cxn modelId="{86A2E063-4402-4A13-A9E3-1063E489A476}" type="presParOf" srcId="{E06D5C13-0E71-482E-BCE7-58F7EB5EFE56}" destId="{BD2C24BB-D5E4-48E5-A226-17647C2C8C52}" srcOrd="0" destOrd="0" presId="urn:microsoft.com/office/officeart/2008/layout/HexagonCluster"/>
    <dgm:cxn modelId="{60515CF4-850B-46F0-B807-7EA1222BB4B7}" type="presParOf" srcId="{BD6032C0-33F0-4B93-B175-DB5DBB3F041E}" destId="{F1E38A7E-BB8F-4EEC-8446-870E4620BC0D}" srcOrd="16" destOrd="0" presId="urn:microsoft.com/office/officeart/2008/layout/HexagonCluster"/>
    <dgm:cxn modelId="{31C5D2EF-E2AC-4B3B-81A1-9C87267B647D}" type="presParOf" srcId="{F1E38A7E-BB8F-4EEC-8446-870E4620BC0D}" destId="{44C7C9A6-5138-469E-A8D7-E9802ACC3FEA}" srcOrd="0" destOrd="0" presId="urn:microsoft.com/office/officeart/2008/layout/HexagonCluster"/>
    <dgm:cxn modelId="{C43D25E1-EBF4-4067-A4CF-B2561341758F}" type="presParOf" srcId="{BD6032C0-33F0-4B93-B175-DB5DBB3F041E}" destId="{66978FA4-0424-4D5C-AD12-D652C6A17E22}" srcOrd="17" destOrd="0" presId="urn:microsoft.com/office/officeart/2008/layout/HexagonCluster"/>
    <dgm:cxn modelId="{F007185A-E7E3-4734-A08C-E325B8D32FB9}" type="presParOf" srcId="{66978FA4-0424-4D5C-AD12-D652C6A17E22}" destId="{515ABF57-EC3B-4355-85B5-F44740935F67}" srcOrd="0" destOrd="0" presId="urn:microsoft.com/office/officeart/2008/layout/HexagonCluster"/>
    <dgm:cxn modelId="{FBA69C67-9184-4574-A9AF-734FD0FD6D4D}" type="presParOf" srcId="{BD6032C0-33F0-4B93-B175-DB5DBB3F041E}" destId="{3A076F1B-D5C7-4754-B972-7EC1A94AE2E1}" srcOrd="18" destOrd="0" presId="urn:microsoft.com/office/officeart/2008/layout/HexagonCluster"/>
    <dgm:cxn modelId="{2DACAB6C-EC8C-4769-A6CC-9906AC3FD96B}" type="presParOf" srcId="{3A076F1B-D5C7-4754-B972-7EC1A94AE2E1}" destId="{08E13B51-12EA-4602-BBF9-F24A6B94E8D3}" srcOrd="0" destOrd="0" presId="urn:microsoft.com/office/officeart/2008/layout/HexagonCluster"/>
    <dgm:cxn modelId="{BCD98AE4-E514-485C-96DA-BC9F9CA85EFB}" type="presParOf" srcId="{BD6032C0-33F0-4B93-B175-DB5DBB3F041E}" destId="{538A6113-37E1-47C9-941B-7BE06BACDCFB}" srcOrd="19" destOrd="0" presId="urn:microsoft.com/office/officeart/2008/layout/HexagonCluster"/>
    <dgm:cxn modelId="{321A8A42-6B26-4CF7-8CBA-EB7020D9EB52}" type="presParOf" srcId="{538A6113-37E1-47C9-941B-7BE06BACDCFB}" destId="{900CDAA7-F88D-49F1-BDBA-2BDEE2AB0F0C}" srcOrd="0" destOrd="0" presId="urn:microsoft.com/office/officeart/2008/layout/HexagonCluster"/>
    <dgm:cxn modelId="{F82966A5-B9DB-47B2-BE04-590F3A9A49F4}" type="presParOf" srcId="{BD6032C0-33F0-4B93-B175-DB5DBB3F041E}" destId="{94F74245-5296-4B8B-A227-CE2C0467DA37}" srcOrd="20" destOrd="0" presId="urn:microsoft.com/office/officeart/2008/layout/HexagonCluster"/>
    <dgm:cxn modelId="{EFB4255E-B124-4147-9C61-442E6CF03078}" type="presParOf" srcId="{94F74245-5296-4B8B-A227-CE2C0467DA37}" destId="{9839705D-AF0E-443D-AEBE-AB196022DFAA}" srcOrd="0" destOrd="0" presId="urn:microsoft.com/office/officeart/2008/layout/HexagonCluster"/>
    <dgm:cxn modelId="{58817E83-5777-4053-81DC-493209907CF1}" type="presParOf" srcId="{BD6032C0-33F0-4B93-B175-DB5DBB3F041E}" destId="{812F23EE-4372-408E-8F80-6F2669ED8D23}" srcOrd="21" destOrd="0" presId="urn:microsoft.com/office/officeart/2008/layout/HexagonCluster"/>
    <dgm:cxn modelId="{97EABA58-1733-4595-9CEE-94CB805C0FD1}" type="presParOf" srcId="{812F23EE-4372-408E-8F80-6F2669ED8D23}" destId="{F7227E74-6D35-4133-A6B3-8699401A75A8}" srcOrd="0" destOrd="0" presId="urn:microsoft.com/office/officeart/2008/layout/HexagonCluster"/>
    <dgm:cxn modelId="{B416486C-0197-49B5-9672-AC498555F153}" type="presParOf" srcId="{BD6032C0-33F0-4B93-B175-DB5DBB3F041E}" destId="{B319214E-66A2-4AF4-8C57-00FFB555E235}" srcOrd="22" destOrd="0" presId="urn:microsoft.com/office/officeart/2008/layout/HexagonCluster"/>
    <dgm:cxn modelId="{369E71CF-BE55-47D0-B0F0-13B942DF661A}" type="presParOf" srcId="{B319214E-66A2-4AF4-8C57-00FFB555E235}" destId="{65CC7765-419C-428A-8D91-19B292C4BDEB}" srcOrd="0" destOrd="0" presId="urn:microsoft.com/office/officeart/2008/layout/HexagonCluster"/>
    <dgm:cxn modelId="{73E4B292-2BAA-4713-8A17-A59880711D2E}" type="presParOf" srcId="{BD6032C0-33F0-4B93-B175-DB5DBB3F041E}" destId="{FC534881-0350-42A0-890F-B60F10AA19E4}" srcOrd="23" destOrd="0" presId="urn:microsoft.com/office/officeart/2008/layout/HexagonCluster"/>
    <dgm:cxn modelId="{E727629D-3FFF-4FF2-99E0-1C196E3FD0D2}" type="presParOf" srcId="{FC534881-0350-42A0-890F-B60F10AA19E4}" destId="{9E893695-D05F-44C2-A51C-5E422FD1BB64}"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449E0-E2F6-46E9-8E6E-824B382ABB79}">
      <dsp:nvSpPr>
        <dsp:cNvPr id="0" name=""/>
        <dsp:cNvSpPr/>
      </dsp:nvSpPr>
      <dsp:spPr>
        <a:xfrm>
          <a:off x="1141704" y="3031473"/>
          <a:ext cx="1308976" cy="112399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People</a:t>
          </a:r>
        </a:p>
      </dsp:txBody>
      <dsp:txXfrm>
        <a:off x="1344452" y="3205570"/>
        <a:ext cx="903480" cy="775804"/>
      </dsp:txXfrm>
    </dsp:sp>
    <dsp:sp modelId="{F969EEE0-3D56-41AF-8FD4-5C077B117D77}">
      <dsp:nvSpPr>
        <dsp:cNvPr id="0" name=""/>
        <dsp:cNvSpPr/>
      </dsp:nvSpPr>
      <dsp:spPr>
        <a:xfrm>
          <a:off x="1425248" y="4310942"/>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6DB3CC7D-EC65-4DFA-AC4E-7E9D87380134}">
      <dsp:nvSpPr>
        <dsp:cNvPr id="0" name=""/>
        <dsp:cNvSpPr/>
      </dsp:nvSpPr>
      <dsp:spPr>
        <a:xfrm>
          <a:off x="35839" y="3644040"/>
          <a:ext cx="1308976" cy="1123998"/>
        </a:xfrm>
        <a:prstGeom prst="hexagon">
          <a:avLst>
            <a:gd name="adj" fmla="val 25000"/>
            <a:gd name="vf" fmla="val 115470"/>
          </a:avLst>
        </a:prstGeom>
        <a:blipFill rotWithShape="1">
          <a:blip xmlns:r="http://schemas.openxmlformats.org/officeDocument/2006/relationships" r:embed="rId1"/>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533959-4F8F-44A4-A13F-D899AC7032C9}">
      <dsp:nvSpPr>
        <dsp:cNvPr id="0" name=""/>
        <dsp:cNvSpPr/>
      </dsp:nvSpPr>
      <dsp:spPr>
        <a:xfrm>
          <a:off x="2504344" y="4621525"/>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5B60D0-07FC-4E3F-B438-CDBA349A8D8E}">
      <dsp:nvSpPr>
        <dsp:cNvPr id="0" name=""/>
        <dsp:cNvSpPr/>
      </dsp:nvSpPr>
      <dsp:spPr>
        <a:xfrm>
          <a:off x="3366888" y="3078323"/>
          <a:ext cx="1308976" cy="112399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Finance</a:t>
          </a:r>
        </a:p>
      </dsp:txBody>
      <dsp:txXfrm>
        <a:off x="3569636" y="3252420"/>
        <a:ext cx="903480" cy="775804"/>
      </dsp:txXfrm>
    </dsp:sp>
    <dsp:sp modelId="{50152F4E-1E41-49CD-B2E5-B5E92E8F7247}">
      <dsp:nvSpPr>
        <dsp:cNvPr id="0" name=""/>
        <dsp:cNvSpPr/>
      </dsp:nvSpPr>
      <dsp:spPr>
        <a:xfrm>
          <a:off x="6787802" y="2665326"/>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908D9635-DDB4-45EB-B74D-A432C6A28C93}">
      <dsp:nvSpPr>
        <dsp:cNvPr id="0" name=""/>
        <dsp:cNvSpPr/>
      </dsp:nvSpPr>
      <dsp:spPr>
        <a:xfrm>
          <a:off x="4479350" y="3700767"/>
          <a:ext cx="1308976" cy="1123998"/>
        </a:xfrm>
        <a:prstGeom prst="hexagon">
          <a:avLst>
            <a:gd name="adj" fmla="val 25000"/>
            <a:gd name="vf" fmla="val 115470"/>
          </a:avLst>
        </a:prstGeom>
        <a:blipFill rotWithShape="1">
          <a:blip xmlns:r="http://schemas.openxmlformats.org/officeDocument/2006/relationships" r:embed="rId2"/>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1685FC-D8C7-4FDA-85E1-2355CFA64BDA}">
      <dsp:nvSpPr>
        <dsp:cNvPr id="0" name=""/>
        <dsp:cNvSpPr/>
      </dsp:nvSpPr>
      <dsp:spPr>
        <a:xfrm>
          <a:off x="6238812" y="3255769"/>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CC49AEC-DF5E-4D38-8561-FE53AFA09422}">
      <dsp:nvSpPr>
        <dsp:cNvPr id="0" name=""/>
        <dsp:cNvSpPr/>
      </dsp:nvSpPr>
      <dsp:spPr>
        <a:xfrm>
          <a:off x="1126442" y="1804403"/>
          <a:ext cx="1308976" cy="112399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Experience</a:t>
          </a:r>
        </a:p>
      </dsp:txBody>
      <dsp:txXfrm>
        <a:off x="1329190" y="1978500"/>
        <a:ext cx="903480" cy="775804"/>
      </dsp:txXfrm>
    </dsp:sp>
    <dsp:sp modelId="{1AF06FC8-589A-44FA-924A-71A25469C4F1}">
      <dsp:nvSpPr>
        <dsp:cNvPr id="0" name=""/>
        <dsp:cNvSpPr/>
      </dsp:nvSpPr>
      <dsp:spPr>
        <a:xfrm>
          <a:off x="411816" y="2922973"/>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02BE36F-BE6B-410F-832C-D69A5B91B18D}">
      <dsp:nvSpPr>
        <dsp:cNvPr id="0" name=""/>
        <dsp:cNvSpPr/>
      </dsp:nvSpPr>
      <dsp:spPr>
        <a:xfrm>
          <a:off x="1980" y="1164173"/>
          <a:ext cx="1308976" cy="1123998"/>
        </a:xfrm>
        <a:prstGeom prst="hexagon">
          <a:avLst>
            <a:gd name="adj" fmla="val 25000"/>
            <a:gd name="vf" fmla="val 115470"/>
          </a:avLst>
        </a:prstGeom>
        <a:blipFill rotWithShape="1">
          <a:blip xmlns:r="http://schemas.openxmlformats.org/officeDocument/2006/relationships" r:embed="rId3"/>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C37A62-DE9F-46C3-B364-C43DF8BC5D59}">
      <dsp:nvSpPr>
        <dsp:cNvPr id="0" name=""/>
        <dsp:cNvSpPr/>
      </dsp:nvSpPr>
      <dsp:spPr>
        <a:xfrm>
          <a:off x="2289668" y="1677384"/>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0926E2-8931-477E-8A26-30CB66A5D7A5}">
      <dsp:nvSpPr>
        <dsp:cNvPr id="0" name=""/>
        <dsp:cNvSpPr/>
      </dsp:nvSpPr>
      <dsp:spPr>
        <a:xfrm>
          <a:off x="2238316" y="3683961"/>
          <a:ext cx="1308976" cy="112399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Ops</a:t>
          </a:r>
        </a:p>
      </dsp:txBody>
      <dsp:txXfrm>
        <a:off x="2441064" y="3858058"/>
        <a:ext cx="903480" cy="775804"/>
      </dsp:txXfrm>
    </dsp:sp>
    <dsp:sp modelId="{A3B5B2F8-093E-4274-804A-A49FDDCE4298}">
      <dsp:nvSpPr>
        <dsp:cNvPr id="0" name=""/>
        <dsp:cNvSpPr/>
      </dsp:nvSpPr>
      <dsp:spPr>
        <a:xfrm>
          <a:off x="4511320" y="2299817"/>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DDC77-97B9-4F4F-9A4E-F464B2193446}">
      <dsp:nvSpPr>
        <dsp:cNvPr id="0" name=""/>
        <dsp:cNvSpPr/>
      </dsp:nvSpPr>
      <dsp:spPr>
        <a:xfrm>
          <a:off x="2239130" y="4853674"/>
          <a:ext cx="1308976" cy="1123998"/>
        </a:xfrm>
        <a:prstGeom prst="hexagon">
          <a:avLst>
            <a:gd name="adj" fmla="val 25000"/>
            <a:gd name="vf" fmla="val 115470"/>
          </a:avLst>
        </a:prstGeom>
        <a:blipFill rotWithShape="1">
          <a:blip xmlns:r="http://schemas.openxmlformats.org/officeDocument/2006/relationships" r:embed="rId4"/>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2C24BB-D5E4-48E5-A226-17647C2C8C52}">
      <dsp:nvSpPr>
        <dsp:cNvPr id="0" name=""/>
        <dsp:cNvSpPr/>
      </dsp:nvSpPr>
      <dsp:spPr>
        <a:xfrm>
          <a:off x="4760484" y="2453978"/>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44C7C9A6-5138-469E-A8D7-E9802ACC3FEA}">
      <dsp:nvSpPr>
        <dsp:cNvPr id="0" name=""/>
        <dsp:cNvSpPr/>
      </dsp:nvSpPr>
      <dsp:spPr>
        <a:xfrm>
          <a:off x="3373136" y="1831788"/>
          <a:ext cx="1308976" cy="112399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Safety</a:t>
          </a:r>
        </a:p>
      </dsp:txBody>
      <dsp:txXfrm>
        <a:off x="3575884" y="2005885"/>
        <a:ext cx="903480" cy="775804"/>
      </dsp:txXfrm>
    </dsp:sp>
    <dsp:sp modelId="{515ABF57-EC3B-4355-85B5-F44740935F67}">
      <dsp:nvSpPr>
        <dsp:cNvPr id="0" name=""/>
        <dsp:cNvSpPr/>
      </dsp:nvSpPr>
      <dsp:spPr>
        <a:xfrm>
          <a:off x="5637762" y="1695116"/>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E13B51-12EA-4602-BBF9-F24A6B94E8D3}">
      <dsp:nvSpPr>
        <dsp:cNvPr id="0" name=""/>
        <dsp:cNvSpPr/>
      </dsp:nvSpPr>
      <dsp:spPr>
        <a:xfrm>
          <a:off x="4490179" y="1225293"/>
          <a:ext cx="1308976" cy="1123998"/>
        </a:xfrm>
        <a:prstGeom prst="hexagon">
          <a:avLst>
            <a:gd name="adj" fmla="val 25000"/>
            <a:gd name="vf" fmla="val 115470"/>
          </a:avLst>
        </a:prstGeom>
        <a:blipFill rotWithShape="1">
          <a:blip xmlns:r="http://schemas.openxmlformats.org/officeDocument/2006/relationships" r:embed="rId5"/>
          <a:srcRect/>
          <a:stretch>
            <a:fillRect l="-38000" r="-3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CDAA7-F88D-49F1-BDBA-2BDEE2AB0F0C}">
      <dsp:nvSpPr>
        <dsp:cNvPr id="0" name=""/>
        <dsp:cNvSpPr/>
      </dsp:nvSpPr>
      <dsp:spPr>
        <a:xfrm>
          <a:off x="5892478" y="1843486"/>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9839705D-AF0E-443D-AEBE-AB196022DFAA}">
      <dsp:nvSpPr>
        <dsp:cNvPr id="0" name=""/>
        <dsp:cNvSpPr/>
      </dsp:nvSpPr>
      <dsp:spPr>
        <a:xfrm>
          <a:off x="2245480" y="1204184"/>
          <a:ext cx="1308976" cy="112399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Strategy</a:t>
          </a:r>
        </a:p>
      </dsp:txBody>
      <dsp:txXfrm>
        <a:off x="2448228" y="1378281"/>
        <a:ext cx="903480" cy="775804"/>
      </dsp:txXfrm>
    </dsp:sp>
    <dsp:sp modelId="{F7227E74-6D35-4133-A6B3-8699401A75A8}">
      <dsp:nvSpPr>
        <dsp:cNvPr id="0" name=""/>
        <dsp:cNvSpPr/>
      </dsp:nvSpPr>
      <dsp:spPr>
        <a:xfrm>
          <a:off x="5891090" y="4043354"/>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65CC7765-419C-428A-8D91-19B292C4BDEB}">
      <dsp:nvSpPr>
        <dsp:cNvPr id="0" name=""/>
        <dsp:cNvSpPr/>
      </dsp:nvSpPr>
      <dsp:spPr>
        <a:xfrm>
          <a:off x="2253751" y="46025"/>
          <a:ext cx="1308976" cy="1123998"/>
        </a:xfrm>
        <a:prstGeom prst="hexagon">
          <a:avLst>
            <a:gd name="adj" fmla="val 25000"/>
            <a:gd name="vf" fmla="val 115470"/>
          </a:avLst>
        </a:prstGeom>
        <a:blipFill rotWithShape="1">
          <a:blip xmlns:r="http://schemas.openxmlformats.org/officeDocument/2006/relationships" r:embed="rId6"/>
          <a:srcRect/>
          <a:stretch>
            <a:fillRect l="-43000" r="-4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893695-D05F-44C2-A51C-5E422FD1BB64}">
      <dsp:nvSpPr>
        <dsp:cNvPr id="0" name=""/>
        <dsp:cNvSpPr/>
      </dsp:nvSpPr>
      <dsp:spPr>
        <a:xfrm>
          <a:off x="6182391" y="4068854"/>
          <a:ext cx="152690" cy="131724"/>
        </a:xfrm>
        <a:prstGeom prst="hexagon">
          <a:avLst>
            <a:gd name="adj" fmla="val 25000"/>
            <a:gd name="vf" fmla="val 11547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1F2EA-E882-4AFF-8C59-290FAF88108A}" type="datetimeFigureOut">
              <a:rPr lang="en-GB" smtClean="0"/>
              <a:t>22/04/2024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2D9F9-9F9C-4EC1-9F12-23D8E2EF9F77}" type="slidenum">
              <a:rPr lang="en-GB" smtClean="0"/>
              <a:t>‹#›</a:t>
            </a:fld>
            <a:endParaRPr lang="en-GB"/>
          </a:p>
        </p:txBody>
      </p:sp>
    </p:spTree>
    <p:extLst>
      <p:ext uri="{BB962C8B-B14F-4D97-AF65-F5344CB8AC3E}">
        <p14:creationId xmlns:p14="http://schemas.microsoft.com/office/powerpoint/2010/main" val="411491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Nathan</a:t>
            </a:r>
          </a:p>
        </p:txBody>
      </p:sp>
      <p:sp>
        <p:nvSpPr>
          <p:cNvPr id="4" name="Slide Number Placeholder 3"/>
          <p:cNvSpPr>
            <a:spLocks noGrp="1"/>
          </p:cNvSpPr>
          <p:nvPr>
            <p:ph type="sldNum" sz="quarter" idx="5"/>
          </p:nvPr>
        </p:nvSpPr>
        <p:spPr/>
        <p:txBody>
          <a:bodyPr/>
          <a:lstStyle/>
          <a:p>
            <a:fld id="{27C2D9F9-9F9C-4EC1-9F12-23D8E2EF9F77}" type="slidenum">
              <a:rPr lang="en-GB" smtClean="0"/>
              <a:t>1</a:t>
            </a:fld>
            <a:endParaRPr lang="en-GB"/>
          </a:p>
        </p:txBody>
      </p:sp>
    </p:spTree>
    <p:extLst>
      <p:ext uri="{BB962C8B-B14F-4D97-AF65-F5344CB8AC3E}">
        <p14:creationId xmlns:p14="http://schemas.microsoft.com/office/powerpoint/2010/main" val="292473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programme level progress summary report alongside a chairs report that goes to SQAC.</a:t>
            </a:r>
          </a:p>
          <a:p>
            <a:r>
              <a:rPr lang="en-GB" dirty="0"/>
              <a:t>This is project assurance – that we are running the work in an effective way.  </a:t>
            </a:r>
          </a:p>
        </p:txBody>
      </p:sp>
      <p:sp>
        <p:nvSpPr>
          <p:cNvPr id="4" name="Slide Number Placeholder 3"/>
          <p:cNvSpPr>
            <a:spLocks noGrp="1"/>
          </p:cNvSpPr>
          <p:nvPr>
            <p:ph type="sldNum" sz="quarter" idx="5"/>
          </p:nvPr>
        </p:nvSpPr>
        <p:spPr/>
        <p:txBody>
          <a:bodyPr/>
          <a:lstStyle/>
          <a:p>
            <a:fld id="{27C2D9F9-9F9C-4EC1-9F12-23D8E2EF9F77}" type="slidenum">
              <a:rPr lang="en-GB" smtClean="0"/>
              <a:t>10</a:t>
            </a:fld>
            <a:endParaRPr lang="en-GB"/>
          </a:p>
        </p:txBody>
      </p:sp>
    </p:spTree>
    <p:extLst>
      <p:ext uri="{BB962C8B-B14F-4D97-AF65-F5344CB8AC3E}">
        <p14:creationId xmlns:p14="http://schemas.microsoft.com/office/powerpoint/2010/main" val="329356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of a project summary report on one of the previous improvement priorities.  Behind this is detailed A3 document.  The team and other key stakeholders have wrapped around this to develop their problem solving using the structured thinking process that all members of the trust are using as our consistent approach to improvement.</a:t>
            </a:r>
          </a:p>
        </p:txBody>
      </p:sp>
      <p:sp>
        <p:nvSpPr>
          <p:cNvPr id="4" name="Slide Number Placeholder 3"/>
          <p:cNvSpPr>
            <a:spLocks noGrp="1"/>
          </p:cNvSpPr>
          <p:nvPr>
            <p:ph type="sldNum" sz="quarter" idx="5"/>
          </p:nvPr>
        </p:nvSpPr>
        <p:spPr/>
        <p:txBody>
          <a:bodyPr/>
          <a:lstStyle/>
          <a:p>
            <a:fld id="{27C2D9F9-9F9C-4EC1-9F12-23D8E2EF9F77}" type="slidenum">
              <a:rPr lang="en-GB" smtClean="0"/>
              <a:t>11</a:t>
            </a:fld>
            <a:endParaRPr lang="en-GB"/>
          </a:p>
        </p:txBody>
      </p:sp>
    </p:spTree>
    <p:extLst>
      <p:ext uri="{BB962C8B-B14F-4D97-AF65-F5344CB8AC3E}">
        <p14:creationId xmlns:p14="http://schemas.microsoft.com/office/powerpoint/2010/main" val="399759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A1D282-3CCD-4F8B-A46C-18EE55D3811E}" type="slidenum">
              <a:rPr lang="en-GB" smtClean="0"/>
              <a:t>13</a:t>
            </a:fld>
            <a:endParaRPr lang="en-GB"/>
          </a:p>
        </p:txBody>
      </p:sp>
    </p:spTree>
    <p:extLst>
      <p:ext uri="{BB962C8B-B14F-4D97-AF65-F5344CB8AC3E}">
        <p14:creationId xmlns:p14="http://schemas.microsoft.com/office/powerpoint/2010/main" val="276077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medication safety collaborative is a group of multidisciplinary staff that meet regularly to understand their data, develop change ideas and share learning on improvements that have been made, the difference being made and how this could be adapted/adopted across the organisation.</a:t>
            </a:r>
          </a:p>
          <a:p>
            <a:endParaRPr lang="en-GB" dirty="0"/>
          </a:p>
        </p:txBody>
      </p:sp>
      <p:sp>
        <p:nvSpPr>
          <p:cNvPr id="4" name="Slide Number Placeholder 3"/>
          <p:cNvSpPr>
            <a:spLocks noGrp="1"/>
          </p:cNvSpPr>
          <p:nvPr>
            <p:ph type="sldNum" sz="quarter" idx="5"/>
          </p:nvPr>
        </p:nvSpPr>
        <p:spPr/>
        <p:txBody>
          <a:bodyPr/>
          <a:lstStyle/>
          <a:p>
            <a:fld id="{27C2D9F9-9F9C-4EC1-9F12-23D8E2EF9F77}" type="slidenum">
              <a:rPr lang="en-GB" smtClean="0"/>
              <a:t>14</a:t>
            </a:fld>
            <a:endParaRPr lang="en-GB"/>
          </a:p>
        </p:txBody>
      </p:sp>
    </p:spTree>
    <p:extLst>
      <p:ext uri="{BB962C8B-B14F-4D97-AF65-F5344CB8AC3E}">
        <p14:creationId xmlns:p14="http://schemas.microsoft.com/office/powerpoint/2010/main" val="292133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Nathan</a:t>
            </a:r>
          </a:p>
        </p:txBody>
      </p:sp>
      <p:sp>
        <p:nvSpPr>
          <p:cNvPr id="4" name="Slide Number Placeholder 3"/>
          <p:cNvSpPr>
            <a:spLocks noGrp="1"/>
          </p:cNvSpPr>
          <p:nvPr>
            <p:ph type="sldNum" sz="quarter" idx="5"/>
          </p:nvPr>
        </p:nvSpPr>
        <p:spPr/>
        <p:txBody>
          <a:bodyPr/>
          <a:lstStyle/>
          <a:p>
            <a:fld id="{09BEF106-BF35-4D71-8F11-518D6665FED6}" type="slidenum">
              <a:rPr lang="en-GB" smtClean="0"/>
              <a:t>2</a:t>
            </a:fld>
            <a:endParaRPr lang="en-GB"/>
          </a:p>
        </p:txBody>
      </p:sp>
    </p:spTree>
    <p:extLst>
      <p:ext uri="{BB962C8B-B14F-4D97-AF65-F5344CB8AC3E}">
        <p14:creationId xmlns:p14="http://schemas.microsoft.com/office/powerpoint/2010/main" val="95499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three elements to our improvement system, each with a key focus that contributes to the whole.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Developing a style of leadership, at all levels of the organisation, that enables a consistent and systematically applied way to support problem solving and improvement to thrive.</a:t>
            </a:r>
          </a:p>
          <a:p>
            <a:r>
              <a:rPr lang="en-GB" dirty="0"/>
              <a:t>Leader standard work.  The Executive team developed and implemented their own set of  standards to enable a more specific focus on priority areas, a better grasp on daily safety of the organisation, improved meeting effectiveness and a focus on the voice of children, young people and families. </a:t>
            </a:r>
          </a:p>
          <a:p>
            <a:r>
              <a:rPr lang="en-GB" dirty="0"/>
              <a:t>Developing our leaders to be ‘leaders of improvement’ is now built into our  professional development offer and supported by bringing together leaders for tailored coaching, all focussed on continuous improvement.    </a:t>
            </a:r>
          </a:p>
          <a:p>
            <a:endParaRPr lang="en-GB" dirty="0"/>
          </a:p>
          <a:p>
            <a:r>
              <a:rPr lang="en-GB" dirty="0"/>
              <a:t>Delivering</a:t>
            </a:r>
          </a:p>
          <a:p>
            <a:r>
              <a:rPr lang="en-GB" dirty="0"/>
              <a:t>Brilliant Basics is the architecture for all sizes of change; small every day local changes right through to organisational priorities and strategic objectives.  </a:t>
            </a:r>
          </a:p>
          <a:p>
            <a:r>
              <a:rPr lang="en-GB" dirty="0"/>
              <a:t>We have built a shared vision through our updated strategy; Vision 2030.  A single integrated plan for the organisation is aiding focus on what matters most.</a:t>
            </a:r>
          </a:p>
          <a:p>
            <a:r>
              <a:rPr lang="en-GB" dirty="0"/>
              <a:t>Data driven decision making and assurance is central to our new way of working to ensure we are on the right track to meet the needs of our CYP&amp;F and organisational priorities.   </a:t>
            </a:r>
          </a:p>
          <a:p>
            <a:r>
              <a:rPr lang="en-GB" dirty="0"/>
              <a:t>By using the focussed Brilliant Basics approach we have been able to achieve a 20% reduction in the number of administration and/or prescribing errors across Alder Hey as well as a 20% reduction of incidents causing harm.</a:t>
            </a:r>
          </a:p>
          <a:p>
            <a:r>
              <a:rPr lang="en-GB" dirty="0"/>
              <a:t>A multidisciplinary team of services support Brilliant Basics. They include Improvement, Human Resources and Organisational Development, Freedom to Speak up, and Staff Wellbeing.  These services wrap around teams  to support them to make change happen and to make it stick.</a:t>
            </a:r>
          </a:p>
          <a:p>
            <a:r>
              <a:rPr lang="en-GB" dirty="0"/>
              <a:t>Our principles for delivery are focussed on listening to the voice of children, young people and their families and our staff to identify problems and codesigning change that is tested and measured for impact. Our  children, young people and their families said “it’s just about making it normal to improve”.</a:t>
            </a:r>
          </a:p>
          <a:p>
            <a:r>
              <a:rPr lang="en-GB" dirty="0"/>
              <a:t>     </a:t>
            </a:r>
          </a:p>
          <a:p>
            <a:r>
              <a:rPr lang="en-GB" dirty="0"/>
              <a:t>Learning</a:t>
            </a:r>
          </a:p>
          <a:p>
            <a:r>
              <a:rPr lang="en-GB" dirty="0"/>
              <a:t>All staff are provided with an understanding of Brilliant Basics as soon as they join the organisation, so everyone is clear that this is the way we work.</a:t>
            </a:r>
          </a:p>
          <a:p>
            <a:r>
              <a:rPr lang="en-GB" dirty="0"/>
              <a:t>We have a suite of resources supported by a knowledge matrix, so all our staff know what they need to know and do for improvement as part of their role in the Brilliant Basics system.</a:t>
            </a:r>
          </a:p>
          <a:p>
            <a:r>
              <a:rPr lang="en-GB" dirty="0"/>
              <a:t>This is all delivered in a bespoke, flexible approach utilising our online resources, designed specifically to fit in the everyday working life .  </a:t>
            </a:r>
          </a:p>
          <a:p>
            <a:r>
              <a:rPr lang="en-GB" dirty="0"/>
              <a:t>This, in conjunction with improvement coaching, helps to embed new tools, routines and behaviours. “It’s great to see when teams make small and simple changes that have a massive impact on their everyday work.”</a:t>
            </a:r>
          </a:p>
          <a:p>
            <a:r>
              <a:rPr lang="en-GB" dirty="0"/>
              <a:t>We also have a group of ‘improvement connectors’; frontline colleagues from various staff groups across the organisation with enhanced improvement knowledge and skills.  They bridge between their frontline team and the central Brilliant Basics team growing and spreading improvement capability and capacity directly to the frontline.   </a:t>
            </a:r>
          </a:p>
        </p:txBody>
      </p:sp>
      <p:sp>
        <p:nvSpPr>
          <p:cNvPr id="4" name="Slide Number Placeholder 3"/>
          <p:cNvSpPr>
            <a:spLocks noGrp="1"/>
          </p:cNvSpPr>
          <p:nvPr>
            <p:ph type="sldNum" sz="quarter" idx="5"/>
          </p:nvPr>
        </p:nvSpPr>
        <p:spPr/>
        <p:txBody>
          <a:bodyPr/>
          <a:lstStyle/>
          <a:p>
            <a:fld id="{09BEF106-BF35-4D71-8F11-518D6665FED6}" type="slidenum">
              <a:rPr lang="en-GB" smtClean="0"/>
              <a:t>3</a:t>
            </a:fld>
            <a:endParaRPr lang="en-GB"/>
          </a:p>
        </p:txBody>
      </p:sp>
    </p:spTree>
    <p:extLst>
      <p:ext uri="{BB962C8B-B14F-4D97-AF65-F5344CB8AC3E}">
        <p14:creationId xmlns:p14="http://schemas.microsoft.com/office/powerpoint/2010/main" val="238569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three elements to our improvement system, each with a key focus that contributes to the whole.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Developing a style of leadership, at all levels of the organisation, that enables a consistent and systematically applied way to support problem solving and improvement to thrive.</a:t>
            </a:r>
          </a:p>
          <a:p>
            <a:r>
              <a:rPr lang="en-GB" dirty="0"/>
              <a:t>Leader standard work.  The Executive team developed and implemented their own set of  standards to enable a more specific focus on priority areas, a better grasp on daily safety of the organisation, improved meeting effectiveness and a focus on the voice of children, young people and families. </a:t>
            </a:r>
          </a:p>
          <a:p>
            <a:r>
              <a:rPr lang="en-GB" dirty="0"/>
              <a:t>Developing our leaders to be ‘leaders of improvement’ is now built into our  professional development offer and supported by bringing together leaders for tailored coaching, all focussed on continuous improvement.    </a:t>
            </a:r>
          </a:p>
          <a:p>
            <a:endParaRPr lang="en-GB" dirty="0"/>
          </a:p>
          <a:p>
            <a:r>
              <a:rPr lang="en-GB" dirty="0"/>
              <a:t>Delivering</a:t>
            </a:r>
          </a:p>
          <a:p>
            <a:r>
              <a:rPr lang="en-GB" dirty="0"/>
              <a:t>Brilliant Basics is the architecture for all sizes of change; small every day local changes right through to organisational priorities and strategic objectives.  </a:t>
            </a:r>
          </a:p>
          <a:p>
            <a:r>
              <a:rPr lang="en-GB" dirty="0"/>
              <a:t>We have built a shared vision through our updated strategy; Vision 2030.  A single integrated plan for the organisation is aiding focus on what matters most.</a:t>
            </a:r>
          </a:p>
          <a:p>
            <a:r>
              <a:rPr lang="en-GB" dirty="0"/>
              <a:t>Data driven decision making and assurance is central to our new way of working to ensure we are on the right track to meet the needs of our CYP&amp;F and organisational priorities.   </a:t>
            </a:r>
          </a:p>
          <a:p>
            <a:r>
              <a:rPr lang="en-GB" dirty="0"/>
              <a:t>By using the focussed Brilliant Basics approach we have been able to achieve a 20% reduction in the number of administration and/or prescribing errors across Alder Hey as well as a 20% reduction of incidents causing harm.</a:t>
            </a:r>
          </a:p>
          <a:p>
            <a:r>
              <a:rPr lang="en-GB" dirty="0"/>
              <a:t>A multidisciplinary team of services support Brilliant Basics. They include Improvement, Human Resources and Organisational Development, Freedom to Speak up, and Staff Wellbeing.  These services wrap around teams  to support them to make change happen and to make it stick.</a:t>
            </a:r>
          </a:p>
          <a:p>
            <a:r>
              <a:rPr lang="en-GB" dirty="0"/>
              <a:t>Our principles for delivery are focussed on listening to the voice of children, young people and their families and our staff to identify problems and codesigning change that is tested and measured for impact. Our  children, young people and their families said “it’s just about making it normal to improve”.</a:t>
            </a:r>
          </a:p>
          <a:p>
            <a:r>
              <a:rPr lang="en-GB" dirty="0"/>
              <a:t>     </a:t>
            </a:r>
          </a:p>
          <a:p>
            <a:r>
              <a:rPr lang="en-GB" dirty="0"/>
              <a:t>Learning</a:t>
            </a:r>
          </a:p>
          <a:p>
            <a:r>
              <a:rPr lang="en-GB" dirty="0"/>
              <a:t>All staff are provided with an understanding of Brilliant Basics as soon as they join the organisation, so everyone is clear that this is the way we work.</a:t>
            </a:r>
          </a:p>
          <a:p>
            <a:r>
              <a:rPr lang="en-GB" dirty="0"/>
              <a:t>We have a suite of resources supported by a knowledge matrix, so all our staff know what they need to know and do for improvement as part of their role in the Brilliant Basics system.</a:t>
            </a:r>
          </a:p>
          <a:p>
            <a:r>
              <a:rPr lang="en-GB" dirty="0"/>
              <a:t>This is all delivered in a bespoke, flexible approach utilising our online resources, designed specifically to fit in the everyday working life .  </a:t>
            </a:r>
          </a:p>
          <a:p>
            <a:r>
              <a:rPr lang="en-GB" dirty="0"/>
              <a:t>This, in conjunction with improvement coaching, helps to embed new tools, routines and behaviours. “It’s great to see when teams make small and simple changes that have a massive impact on their everyday work.”</a:t>
            </a:r>
          </a:p>
          <a:p>
            <a:r>
              <a:rPr lang="en-GB" dirty="0"/>
              <a:t>We also have a group of ‘improvement connectors’; frontline colleagues from various staff groups across the organisation with enhanced improvement knowledge and skills.  They bridge between their frontline team and the central Brilliant Basics team growing and spreading improvement capability and capacity directly to the frontline.   </a:t>
            </a:r>
          </a:p>
        </p:txBody>
      </p:sp>
      <p:sp>
        <p:nvSpPr>
          <p:cNvPr id="4" name="Slide Number Placeholder 3"/>
          <p:cNvSpPr>
            <a:spLocks noGrp="1"/>
          </p:cNvSpPr>
          <p:nvPr>
            <p:ph type="sldNum" sz="quarter" idx="5"/>
          </p:nvPr>
        </p:nvSpPr>
        <p:spPr/>
        <p:txBody>
          <a:bodyPr/>
          <a:lstStyle/>
          <a:p>
            <a:fld id="{09BEF106-BF35-4D71-8F11-518D6665FED6}" type="slidenum">
              <a:rPr lang="en-GB" smtClean="0"/>
              <a:t>4</a:t>
            </a:fld>
            <a:endParaRPr lang="en-GB"/>
          </a:p>
        </p:txBody>
      </p:sp>
    </p:spTree>
    <p:extLst>
      <p:ext uri="{BB962C8B-B14F-4D97-AF65-F5344CB8AC3E}">
        <p14:creationId xmlns:p14="http://schemas.microsoft.com/office/powerpoint/2010/main" val="175888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a:t>
            </a:r>
          </a:p>
          <a:p>
            <a:endParaRPr lang="en-GB" dirty="0"/>
          </a:p>
          <a:p>
            <a:r>
              <a:rPr lang="en-GB" dirty="0"/>
              <a:t>The way we work through Brilliant Basics is underpinned by these 8 principles:  We apply these principles to everything that we do in Alder Hey.</a:t>
            </a:r>
          </a:p>
          <a:p>
            <a:pPr marL="228600" indent="-228600">
              <a:buAutoNum type="arabicParenR"/>
            </a:pPr>
            <a:r>
              <a:rPr lang="en-GB" dirty="0"/>
              <a:t>Listen – this is listening to CYP and their families, listening to your colleagues and making sure that what matters to them is heard and acted upon</a:t>
            </a:r>
          </a:p>
          <a:p>
            <a:pPr marL="228600" indent="-228600">
              <a:buAutoNum type="arabicParenR"/>
            </a:pPr>
            <a:r>
              <a:rPr lang="en-GB" dirty="0"/>
              <a:t>Focus – Make sure that we are focusing on what matters the most to us as staff, to our CYP and their families to make sure we focus on the issues that causes most problems to maximise impact. </a:t>
            </a:r>
          </a:p>
          <a:p>
            <a:pPr marL="228600" indent="-228600">
              <a:buAutoNum type="arabicParenR"/>
            </a:pPr>
            <a:r>
              <a:rPr lang="en-GB" dirty="0"/>
              <a:t>Be informed – By colleagues who understand the issues and how the work is currently done; work with and learn from others “Shared Best Practice” </a:t>
            </a:r>
          </a:p>
          <a:p>
            <a:pPr marL="228600" indent="-228600">
              <a:buAutoNum type="arabicParenR"/>
            </a:pPr>
            <a:r>
              <a:rPr lang="en-GB" dirty="0"/>
              <a:t>Empower – Make sure that you, your colleagues are empowered to make change; improvement belongs to everyone.</a:t>
            </a:r>
          </a:p>
          <a:p>
            <a:pPr marL="228600" indent="-228600">
              <a:buAutoNum type="arabicParenR"/>
            </a:pPr>
            <a:r>
              <a:rPr lang="en-GB" dirty="0"/>
              <a:t>Challenge – Enabling you to challenge assumptions and thinking, but always make sure that we challenge in a respectable way not to be rude.</a:t>
            </a:r>
          </a:p>
          <a:p>
            <a:pPr marL="228600" indent="-228600">
              <a:buAutoNum type="arabicParenR"/>
            </a:pPr>
            <a:r>
              <a:rPr lang="en-GB" dirty="0"/>
              <a:t>Data Driven – Use your data to inform change and demonstrate measurable improvement. Without data how can you know if a change has actually happened? </a:t>
            </a:r>
          </a:p>
          <a:p>
            <a:pPr marL="228600" indent="-228600">
              <a:buAutoNum type="arabicParenR"/>
            </a:pPr>
            <a:r>
              <a:rPr lang="en-GB" dirty="0"/>
              <a:t>Adapt – A single, easy to-follow method with problem solving tools that help us to do this. Open our minds to new ways of thinking. </a:t>
            </a:r>
          </a:p>
          <a:p>
            <a:pPr marL="228600" indent="-228600">
              <a:buAutoNum type="arabicParenR"/>
            </a:pPr>
            <a:r>
              <a:rPr lang="en-GB" dirty="0"/>
              <a:t>Vision – Let our vision drive everything that we do. A healthier, happier, and fairer future for children and young people. </a:t>
            </a:r>
          </a:p>
        </p:txBody>
      </p:sp>
      <p:sp>
        <p:nvSpPr>
          <p:cNvPr id="4" name="Slide Number Placeholder 3"/>
          <p:cNvSpPr>
            <a:spLocks noGrp="1"/>
          </p:cNvSpPr>
          <p:nvPr>
            <p:ph type="sldNum" sz="quarter" idx="5"/>
          </p:nvPr>
        </p:nvSpPr>
        <p:spPr/>
        <p:txBody>
          <a:bodyPr/>
          <a:lstStyle/>
          <a:p>
            <a:fld id="{F2E44833-9B38-0548-BC87-4FAE234E20E1}" type="slidenum">
              <a:rPr lang="en-US" smtClean="0"/>
              <a:t>5</a:t>
            </a:fld>
            <a:endParaRPr lang="en-US"/>
          </a:p>
        </p:txBody>
      </p:sp>
    </p:spTree>
    <p:extLst>
      <p:ext uri="{BB962C8B-B14F-4D97-AF65-F5344CB8AC3E}">
        <p14:creationId xmlns:p14="http://schemas.microsoft.com/office/powerpoint/2010/main" val="388322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Nathan</a:t>
            </a:r>
          </a:p>
          <a:p>
            <a:endParaRPr lang="en-GB" b="0" i="0" dirty="0"/>
          </a:p>
          <a:p>
            <a:r>
              <a:rPr lang="en-GB" b="0" i="0" dirty="0"/>
              <a:t>Patient safety board is set up is to use all principles from our Brilliant Basics approach.</a:t>
            </a:r>
          </a:p>
          <a:p>
            <a:r>
              <a:rPr lang="en-GB" b="0" i="0" dirty="0"/>
              <a:t>Insight from our children, young people and families, staff closest to the problems and processes and data allows us to ensure that we have the right insight to inform our direction.</a:t>
            </a:r>
          </a:p>
          <a:p>
            <a:r>
              <a:rPr lang="en-GB" b="0" i="0" dirty="0"/>
              <a:t>Involvement:  working with the right people to fully understand problems, design and implement tests of change together make sure that sustainable improvements and ways of working are implemented.</a:t>
            </a:r>
          </a:p>
          <a:p>
            <a:r>
              <a:rPr lang="en-GB" b="0" i="0" dirty="0"/>
              <a:t>Improvement: using our Brilliant Basics tools routines and mindset - the way that we work in Alder Hey.     </a:t>
            </a:r>
          </a:p>
        </p:txBody>
      </p:sp>
      <p:sp>
        <p:nvSpPr>
          <p:cNvPr id="4" name="Slide Number Placeholder 3"/>
          <p:cNvSpPr>
            <a:spLocks noGrp="1"/>
          </p:cNvSpPr>
          <p:nvPr>
            <p:ph type="sldNum" sz="quarter" idx="5"/>
          </p:nvPr>
        </p:nvSpPr>
        <p:spPr/>
        <p:txBody>
          <a:bodyPr/>
          <a:lstStyle/>
          <a:p>
            <a:fld id="{6E2A8A91-5062-4BB0-9157-DB0B114AA106}" type="slidenum">
              <a:rPr lang="en-GB" smtClean="0"/>
              <a:t>6</a:t>
            </a:fld>
            <a:endParaRPr lang="en-GB"/>
          </a:p>
        </p:txBody>
      </p:sp>
    </p:spTree>
    <p:extLst>
      <p:ext uri="{BB962C8B-B14F-4D97-AF65-F5344CB8AC3E}">
        <p14:creationId xmlns:p14="http://schemas.microsoft.com/office/powerpoint/2010/main" val="93782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lang="en-GB" b="0" i="0" dirty="0">
                <a:highlight>
                  <a:srgbClr val="FFFF00"/>
                </a:highlight>
              </a:rPr>
              <a:t>We use our data to drive assurance and decision making – being able to identify where there is a statistically significant change in the data over time is key to being able to celebrate improvement but also to be able to target focus of understanding and improvement efforts as required.  An example of this is if we were still using RAG rating we might have a situation where something is rated green but the trajectory is worsening.  Using data over time allows us to use the trend to make much more informed decisions.</a:t>
            </a:r>
          </a:p>
          <a:p>
            <a:r>
              <a:rPr lang="en-GB" b="0" i="0" dirty="0">
                <a:highlight>
                  <a:srgbClr val="FFFF00"/>
                </a:highlight>
              </a:rPr>
              <a:t>For example the graph on the middle right shows us that have a reducing number of patients deteriorating is reducing we asked the analyst team to recalculate the control limits and have since noted that the changes has been a statistically significant improvement.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We are also working together with our Youth Forum to support the implementation of the framework for involving patients in patient safety.</a:t>
            </a:r>
          </a:p>
          <a:p>
            <a:r>
              <a:rPr lang="en-GB" b="0" i="0" dirty="0"/>
              <a:t>Examples of this are the involvement of CYP in the weekly quality round that focussed on patient safety, sharing learning and raising awareness with families. </a:t>
            </a:r>
          </a:p>
        </p:txBody>
      </p:sp>
      <p:sp>
        <p:nvSpPr>
          <p:cNvPr id="4" name="Slide Number Placeholder 3"/>
          <p:cNvSpPr>
            <a:spLocks noGrp="1"/>
          </p:cNvSpPr>
          <p:nvPr>
            <p:ph type="sldNum" sz="quarter" idx="5"/>
          </p:nvPr>
        </p:nvSpPr>
        <p:spPr/>
        <p:txBody>
          <a:bodyPr/>
          <a:lstStyle/>
          <a:p>
            <a:fld id="{27C2D9F9-9F9C-4EC1-9F12-23D8E2EF9F77}" type="slidenum">
              <a:rPr lang="en-GB" smtClean="0"/>
              <a:t>8</a:t>
            </a:fld>
            <a:endParaRPr lang="en-GB"/>
          </a:p>
        </p:txBody>
      </p:sp>
    </p:spTree>
    <p:extLst>
      <p:ext uri="{BB962C8B-B14F-4D97-AF65-F5344CB8AC3E}">
        <p14:creationId xmlns:p14="http://schemas.microsoft.com/office/powerpoint/2010/main" val="145583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method of improvement is based in Lean methodology.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A3 thinking is a structured approach to working through a problem, to gain deeper insight from the people closest to the problem, to understand the work as done.  Then we can reliably design and implement tests of change with the same people who are closest to the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adopt A3 thinking for all sizes of problems within the organisation whether that be big or small.  This is built into patient safety board through all of the areas that are identified for improvement.</a:t>
            </a:r>
          </a:p>
        </p:txBody>
      </p:sp>
      <p:sp>
        <p:nvSpPr>
          <p:cNvPr id="4" name="Slide Number Placeholder 3"/>
          <p:cNvSpPr>
            <a:spLocks noGrp="1"/>
          </p:cNvSpPr>
          <p:nvPr>
            <p:ph type="sldNum" sz="quarter" idx="5"/>
          </p:nvPr>
        </p:nvSpPr>
        <p:spPr/>
        <p:txBody>
          <a:bodyPr/>
          <a:lstStyle/>
          <a:p>
            <a:fld id="{09BEF106-BF35-4D71-8F11-518D6665FED6}" type="slidenum">
              <a:rPr lang="en-GB" smtClean="0"/>
              <a:t>9</a:t>
            </a:fld>
            <a:endParaRPr lang="en-GB"/>
          </a:p>
        </p:txBody>
      </p:sp>
    </p:spTree>
    <p:extLst>
      <p:ext uri="{BB962C8B-B14F-4D97-AF65-F5344CB8AC3E}">
        <p14:creationId xmlns:p14="http://schemas.microsoft.com/office/powerpoint/2010/main" val="386938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C01F-68C5-2D5B-A399-62121CAFA5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DF147D-6F94-8CA3-DA7A-C431052C7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6A1242-424E-6FDD-FC44-81710101B6C6}"/>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5" name="Footer Placeholder 4">
            <a:extLst>
              <a:ext uri="{FF2B5EF4-FFF2-40B4-BE49-F238E27FC236}">
                <a16:creationId xmlns:a16="http://schemas.microsoft.com/office/drawing/2014/main" id="{B6A25C1D-6BA0-B87C-EF95-9940753E5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B2B56A-931A-6844-80A8-CC4D92A30206}"/>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350834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05F57-B64B-3F9F-6ED3-AD5FCDF5D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9CE50C-3613-E21D-BB9B-930EB2B98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86F9A6-6586-E8B6-DEAA-6EA57B2DB87A}"/>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5" name="Footer Placeholder 4">
            <a:extLst>
              <a:ext uri="{FF2B5EF4-FFF2-40B4-BE49-F238E27FC236}">
                <a16:creationId xmlns:a16="http://schemas.microsoft.com/office/drawing/2014/main" id="{93CB9083-E066-A5A2-0A81-CE675BFEB7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592493-835C-4BD6-65D1-3C8EEA7D5F5F}"/>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273952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BF7924-5027-29CE-E463-FB2B7CD943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DE9A85-77E5-DECC-6BD2-53DE0F6117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7077D1-9C6B-2C6E-6FAA-2A64AB15D7B3}"/>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5" name="Footer Placeholder 4">
            <a:extLst>
              <a:ext uri="{FF2B5EF4-FFF2-40B4-BE49-F238E27FC236}">
                <a16:creationId xmlns:a16="http://schemas.microsoft.com/office/drawing/2014/main" id="{9DD25B78-2B64-8E49-9343-EEAE7659B5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79B77-266F-9697-DC5E-8ADAA67FF898}"/>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82993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0"/>
          </p:nvPr>
        </p:nvSpPr>
        <p:spPr>
          <a:xfrm>
            <a:off x="1003200" y="1209601"/>
            <a:ext cx="101856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810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972232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259267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349783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1977815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3468555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3740666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381580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77BF-4686-3C04-C541-4457777395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2E33C-0901-135F-0CB0-5F5A5226BD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545F0-987E-CC1E-E729-F73222FF8962}"/>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5" name="Footer Placeholder 4">
            <a:extLst>
              <a:ext uri="{FF2B5EF4-FFF2-40B4-BE49-F238E27FC236}">
                <a16:creationId xmlns:a16="http://schemas.microsoft.com/office/drawing/2014/main" id="{E0B47B02-786F-F930-FE9E-B9DAEC366F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DBD105-BDA6-4C9F-CBD7-EFC77D6631B7}"/>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2594483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GB"/>
              <a:t>Click to edit Master title style</a:t>
            </a:r>
            <a:endParaRPr lang="en-US"/>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4273118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3478446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25772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CA243A-7EED-E346-A3CF-2675977FD0F7}" type="datetimeFigureOut">
              <a:rPr lang="en-US" smtClean="0"/>
              <a:t>4/22/2024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4B1E115-3DF0-544A-B6C5-03E470CAAC56}" type="slidenum">
              <a:rPr lang="en-US" smtClean="0"/>
              <a:t>‹#›</a:t>
            </a:fld>
            <a:endParaRPr lang="en-US"/>
          </a:p>
        </p:txBody>
      </p:sp>
    </p:spTree>
    <p:extLst>
      <p:ext uri="{BB962C8B-B14F-4D97-AF65-F5344CB8AC3E}">
        <p14:creationId xmlns:p14="http://schemas.microsoft.com/office/powerpoint/2010/main" val="806450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869568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44123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43335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791364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146893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51043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799A-A48C-D2D1-613A-9FE078566C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865D98-7B74-4D29-FC5D-C3B734A415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66969-C26A-D720-9D8C-418FA477CFA9}"/>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5" name="Footer Placeholder 4">
            <a:extLst>
              <a:ext uri="{FF2B5EF4-FFF2-40B4-BE49-F238E27FC236}">
                <a16:creationId xmlns:a16="http://schemas.microsoft.com/office/drawing/2014/main" id="{25309CBA-70D2-55AC-703C-1C107E60A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C48BD-D4D0-35B3-903A-DE0282AA15CA}"/>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455767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189220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761236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607117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13101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49896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Title/Fro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87765C-278C-40E5-88D7-3612B3C134A5}"/>
              </a:ext>
            </a:extLst>
          </p:cNvPr>
          <p:cNvSpPr>
            <a:spLocks noGrp="1"/>
          </p:cNvSpPr>
          <p:nvPr>
            <p:ph type="ftr" sz="quarter" idx="3"/>
          </p:nvPr>
        </p:nvSpPr>
        <p:spPr>
          <a:xfrm>
            <a:off x="97183" y="24057"/>
            <a:ext cx="11040000" cy="188291"/>
          </a:xfrm>
          <a:prstGeom prst="rect">
            <a:avLst/>
          </a:prstGeom>
        </p:spPr>
        <p:txBody>
          <a:bodyPr wrap="none" lIns="0" tIns="0" rIns="0" bIns="0" anchor="t" anchorCtr="0"/>
          <a:lstStyle>
            <a:lvl1pPr>
              <a:defRPr sz="1200" b="1">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8BC580C-927A-4EE6-BF01-DB02C29C28EE}"/>
              </a:ext>
            </a:extLst>
          </p:cNvPr>
          <p:cNvSpPr>
            <a:spLocks noGrp="1"/>
          </p:cNvSpPr>
          <p:nvPr>
            <p:ph type="sldNum" sz="quarter" idx="4"/>
          </p:nvPr>
        </p:nvSpPr>
        <p:spPr>
          <a:xfrm>
            <a:off x="11319933" y="44453"/>
            <a:ext cx="508000" cy="319615"/>
          </a:xfrm>
          <a:prstGeom prst="rect">
            <a:avLst/>
          </a:prstGeom>
        </p:spPr>
        <p:txBody>
          <a:bodyPr lIns="0" tIns="0" rIns="0" bIns="0"/>
          <a:lstStyle>
            <a:lvl1pPr algn="r">
              <a:defRPr sz="1867" b="1">
                <a:solidFill>
                  <a:schemeClr val="tx1"/>
                </a:solidFill>
              </a:defRPr>
            </a:lvl1pPr>
          </a:lstStyle>
          <a:p>
            <a:fld id="{4C1DE221-1C3F-414B-B5FB-F9355AD50196}" type="slidenum">
              <a:rPr lang="en-US" smtClean="0"/>
              <a:pPr/>
              <a:t>‹#›</a:t>
            </a:fld>
            <a:endParaRPr lang="en-US" dirty="0"/>
          </a:p>
        </p:txBody>
      </p:sp>
      <p:sp>
        <p:nvSpPr>
          <p:cNvPr id="11" name="Title 1">
            <a:extLst>
              <a:ext uri="{FF2B5EF4-FFF2-40B4-BE49-F238E27FC236}">
                <a16:creationId xmlns:a16="http://schemas.microsoft.com/office/drawing/2014/main" id="{2B3D97C4-2EB8-439B-96CA-619586D77529}"/>
              </a:ext>
            </a:extLst>
          </p:cNvPr>
          <p:cNvSpPr>
            <a:spLocks noGrp="1"/>
          </p:cNvSpPr>
          <p:nvPr>
            <p:ph type="ctrTitle"/>
          </p:nvPr>
        </p:nvSpPr>
        <p:spPr>
          <a:xfrm>
            <a:off x="2696634" y="2466976"/>
            <a:ext cx="6798733" cy="1924048"/>
          </a:xfrm>
          <a:prstGeom prst="rect">
            <a:avLst/>
          </a:prstGeom>
        </p:spPr>
        <p:txBody>
          <a:bodyPr wrap="square" lIns="0" tIns="0" rIns="0" bIns="0" anchor="ctr"/>
          <a:lstStyle>
            <a:lvl1pPr algn="ctr">
              <a:defRPr sz="5333" b="1">
                <a:solidFill>
                  <a:schemeClr val="tx1"/>
                </a:solidFill>
              </a:defRPr>
            </a:lvl1pPr>
          </a:lstStyle>
          <a:p>
            <a:r>
              <a:rPr lang="en-US" dirty="0"/>
              <a:t>Click to edit Master title style</a:t>
            </a:r>
          </a:p>
        </p:txBody>
      </p:sp>
      <p:sp>
        <p:nvSpPr>
          <p:cNvPr id="12" name="Subtitle 2">
            <a:extLst>
              <a:ext uri="{FF2B5EF4-FFF2-40B4-BE49-F238E27FC236}">
                <a16:creationId xmlns:a16="http://schemas.microsoft.com/office/drawing/2014/main" id="{BDCEED65-4F20-4429-B7DB-1FE2C3B5DAAC}"/>
              </a:ext>
            </a:extLst>
          </p:cNvPr>
          <p:cNvSpPr>
            <a:spLocks noGrp="1"/>
          </p:cNvSpPr>
          <p:nvPr>
            <p:ph type="subTitle" idx="1"/>
          </p:nvPr>
        </p:nvSpPr>
        <p:spPr>
          <a:xfrm>
            <a:off x="3204634" y="4391025"/>
            <a:ext cx="5782733" cy="1180041"/>
          </a:xfrm>
          <a:prstGeom prst="rect">
            <a:avLst/>
          </a:prstGeom>
        </p:spPr>
        <p:txBody>
          <a:bodyPr wrap="square" lIns="0" tIns="0" rIns="0" bIns="0" anchor="ctr"/>
          <a:lstStyle>
            <a:lvl1pPr marL="0" indent="0" algn="ctr">
              <a:buNone/>
              <a:defRPr sz="3200" b="1">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61461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0"/>
          </p:nvPr>
        </p:nvSpPr>
        <p:spPr>
          <a:xfrm>
            <a:off x="1003200" y="1209602"/>
            <a:ext cx="101856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6732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Sub Titl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5313D2D3-ADED-4931-A9C3-C0F906C6D3BF}"/>
              </a:ext>
            </a:extLst>
          </p:cNvPr>
          <p:cNvSpPr>
            <a:spLocks noGrp="1"/>
          </p:cNvSpPr>
          <p:nvPr>
            <p:ph type="sldNum" sz="quarter" idx="4"/>
          </p:nvPr>
        </p:nvSpPr>
        <p:spPr>
          <a:xfrm>
            <a:off x="11319933" y="44453"/>
            <a:ext cx="508000" cy="319615"/>
          </a:xfrm>
          <a:prstGeom prst="rect">
            <a:avLst/>
          </a:prstGeom>
        </p:spPr>
        <p:txBody>
          <a:bodyPr lIns="0" tIns="0" rIns="0" bIns="0"/>
          <a:lstStyle>
            <a:lvl1pPr algn="r">
              <a:defRPr sz="1867" b="1">
                <a:solidFill>
                  <a:schemeClr val="tx1"/>
                </a:solidFill>
              </a:defRPr>
            </a:lvl1pPr>
          </a:lstStyle>
          <a:p>
            <a:fld id="{4C1DE221-1C3F-414B-B5FB-F9355AD50196}" type="slidenum">
              <a:rPr lang="en-US" smtClean="0"/>
              <a:pPr/>
              <a:t>‹#›</a:t>
            </a:fld>
            <a:endParaRPr lang="en-US" dirty="0"/>
          </a:p>
        </p:txBody>
      </p:sp>
      <p:sp>
        <p:nvSpPr>
          <p:cNvPr id="11" name="Title 1">
            <a:extLst>
              <a:ext uri="{FF2B5EF4-FFF2-40B4-BE49-F238E27FC236}">
                <a16:creationId xmlns:a16="http://schemas.microsoft.com/office/drawing/2014/main" id="{9BBB2B7E-12AA-4546-BE4C-60754C8904BD}"/>
              </a:ext>
            </a:extLst>
          </p:cNvPr>
          <p:cNvSpPr>
            <a:spLocks noGrp="1"/>
          </p:cNvSpPr>
          <p:nvPr>
            <p:ph type="ctrTitle"/>
          </p:nvPr>
        </p:nvSpPr>
        <p:spPr>
          <a:xfrm>
            <a:off x="3683000" y="1778000"/>
            <a:ext cx="8255000" cy="3200400"/>
          </a:xfrm>
          <a:prstGeom prst="rect">
            <a:avLst/>
          </a:prstGeom>
        </p:spPr>
        <p:txBody>
          <a:bodyPr wrap="square" lIns="0" tIns="0" rIns="0" bIns="0" anchor="ctr"/>
          <a:lstStyle>
            <a:lvl1pPr algn="ctr">
              <a:defRPr sz="5333" b="1">
                <a:solidFill>
                  <a:schemeClr val="tx1"/>
                </a:solidFill>
              </a:defRPr>
            </a:lvl1pPr>
          </a:lstStyle>
          <a:p>
            <a:r>
              <a:rPr lang="en-US" dirty="0"/>
              <a:t>Click to edit Master title style</a:t>
            </a:r>
          </a:p>
        </p:txBody>
      </p:sp>
      <p:sp>
        <p:nvSpPr>
          <p:cNvPr id="12" name="Footer Placeholder 4">
            <a:extLst>
              <a:ext uri="{FF2B5EF4-FFF2-40B4-BE49-F238E27FC236}">
                <a16:creationId xmlns:a16="http://schemas.microsoft.com/office/drawing/2014/main" id="{9DE8513E-B600-49C0-B1A3-6E9777948FCF}"/>
              </a:ext>
            </a:extLst>
          </p:cNvPr>
          <p:cNvSpPr>
            <a:spLocks noGrp="1"/>
          </p:cNvSpPr>
          <p:nvPr>
            <p:ph type="ftr" sz="quarter" idx="11"/>
          </p:nvPr>
        </p:nvSpPr>
        <p:spPr>
          <a:xfrm>
            <a:off x="4242460" y="24057"/>
            <a:ext cx="6720000" cy="188291"/>
          </a:xfrm>
          <a:prstGeom prst="rect">
            <a:avLst/>
          </a:prstGeom>
        </p:spPr>
        <p:txBody>
          <a:bodyPr wrap="none" lIns="0" tIns="0" rIns="0" bIns="0" anchor="t" anchorCtr="0"/>
          <a:lstStyle>
            <a:lvl1pPr>
              <a:defRPr sz="1200" b="1">
                <a:solidFill>
                  <a:schemeClr val="tx1"/>
                </a:solidFill>
              </a:defRPr>
            </a:lvl1pPr>
          </a:lstStyle>
          <a:p>
            <a:endParaRPr lang="en-US" dirty="0"/>
          </a:p>
        </p:txBody>
      </p:sp>
    </p:spTree>
    <p:extLst>
      <p:ext uri="{BB962C8B-B14F-4D97-AF65-F5344CB8AC3E}">
        <p14:creationId xmlns:p14="http://schemas.microsoft.com/office/powerpoint/2010/main" val="231314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0FC6-417F-E79A-BAA0-A9A61A4B3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7FDCC0-72FD-4427-E11E-09DA65083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EE169D-8773-556B-566D-94EB3D184A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8C481C-5D4A-34EF-7BD9-09596ADF8DE0}"/>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6" name="Footer Placeholder 5">
            <a:extLst>
              <a:ext uri="{FF2B5EF4-FFF2-40B4-BE49-F238E27FC236}">
                <a16:creationId xmlns:a16="http://schemas.microsoft.com/office/drawing/2014/main" id="{80C6370D-6967-2493-C578-31CACF2CD1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4B4C49-FD8F-49F8-520B-B618ACD1D09A}"/>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374175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4140-EB95-4704-008C-01016360C0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C7620D-B601-752F-AEE0-F80101D78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86C8F5-469B-EBBE-E0D4-4BAAF51B4D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2444C5-346F-DBA8-0466-760A43D20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179F89-114D-EA7C-D1DD-E686A26340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C2F3D9-0D03-5F18-B9D1-922ECC098BA9}"/>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8" name="Footer Placeholder 7">
            <a:extLst>
              <a:ext uri="{FF2B5EF4-FFF2-40B4-BE49-F238E27FC236}">
                <a16:creationId xmlns:a16="http://schemas.microsoft.com/office/drawing/2014/main" id="{37CBA249-174C-9086-55E5-D42BC34B82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77D359-6BDF-BD16-5B1C-995D14E6E541}"/>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160513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332F-B202-5E61-71E1-E7DE41C06F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845E5A-800F-527F-AE8D-B051D05BDA6B}"/>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4" name="Footer Placeholder 3">
            <a:extLst>
              <a:ext uri="{FF2B5EF4-FFF2-40B4-BE49-F238E27FC236}">
                <a16:creationId xmlns:a16="http://schemas.microsoft.com/office/drawing/2014/main" id="{43ED71A2-C183-DCC7-4F1C-54337CE464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94A669-2655-BB59-6988-337D751899D6}"/>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312949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B6DC8-D392-9F04-A837-AA01AE599D0D}"/>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3" name="Footer Placeholder 2">
            <a:extLst>
              <a:ext uri="{FF2B5EF4-FFF2-40B4-BE49-F238E27FC236}">
                <a16:creationId xmlns:a16="http://schemas.microsoft.com/office/drawing/2014/main" id="{FF0BB4BD-3C13-B25B-44FA-C05E1C9F2C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B1F86C-D7BD-4EE2-6578-870D6AB6F1F8}"/>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373489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0FBA-120E-2EED-A826-E434D142B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41043A-78B0-371D-C570-F7F52EC1C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B3C638-2BD8-40AD-C319-C32425533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9AFB7-A50C-43A4-CF41-D714779178D3}"/>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6" name="Footer Placeholder 5">
            <a:extLst>
              <a:ext uri="{FF2B5EF4-FFF2-40B4-BE49-F238E27FC236}">
                <a16:creationId xmlns:a16="http://schemas.microsoft.com/office/drawing/2014/main" id="{F043277F-166F-828D-388A-2E809B10C7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3EA912-9D80-D969-A357-AAF82461E6D1}"/>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307692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A1E6-A787-7030-51AA-3F6DB4C90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7DE6FB-18F6-E344-9C17-951B399B35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D307FD-CE0C-82F3-DF8B-126284A19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E178D-F328-A401-FEAC-ABB99117C772}"/>
              </a:ext>
            </a:extLst>
          </p:cNvPr>
          <p:cNvSpPr>
            <a:spLocks noGrp="1"/>
          </p:cNvSpPr>
          <p:nvPr>
            <p:ph type="dt" sz="half" idx="10"/>
          </p:nvPr>
        </p:nvSpPr>
        <p:spPr/>
        <p:txBody>
          <a:bodyPr/>
          <a:lstStyle/>
          <a:p>
            <a:fld id="{E2911703-009E-4701-B2A0-B1D151A9F91E}" type="datetimeFigureOut">
              <a:rPr lang="en-GB" smtClean="0"/>
              <a:t>22/04/2024</a:t>
            </a:fld>
            <a:endParaRPr lang="en-GB"/>
          </a:p>
        </p:txBody>
      </p:sp>
      <p:sp>
        <p:nvSpPr>
          <p:cNvPr id="6" name="Footer Placeholder 5">
            <a:extLst>
              <a:ext uri="{FF2B5EF4-FFF2-40B4-BE49-F238E27FC236}">
                <a16:creationId xmlns:a16="http://schemas.microsoft.com/office/drawing/2014/main" id="{08A5D9A7-D199-7D35-2557-51B4A2A5CA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28162C-6060-3374-0F6F-4B8038B0FDD6}"/>
              </a:ext>
            </a:extLst>
          </p:cNvPr>
          <p:cNvSpPr>
            <a:spLocks noGrp="1"/>
          </p:cNvSpPr>
          <p:nvPr>
            <p:ph type="sldNum" sz="quarter" idx="12"/>
          </p:nvPr>
        </p:nvSpPr>
        <p:spPr/>
        <p:txBody>
          <a:bodyPr/>
          <a:lstStyle/>
          <a:p>
            <a:fld id="{C677B5B1-6423-4F57-87E2-A6E726A044FB}" type="slidenum">
              <a:rPr lang="en-GB" smtClean="0"/>
              <a:t>‹#›</a:t>
            </a:fld>
            <a:endParaRPr lang="en-GB"/>
          </a:p>
        </p:txBody>
      </p:sp>
    </p:spTree>
    <p:extLst>
      <p:ext uri="{BB962C8B-B14F-4D97-AF65-F5344CB8AC3E}">
        <p14:creationId xmlns:p14="http://schemas.microsoft.com/office/powerpoint/2010/main" val="240227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37.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70D77-F88B-5FBB-577A-ACC099208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050555-54DB-E6FF-4449-B7E059759A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447B2-06FA-A32E-D140-B23335DA5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11703-009E-4701-B2A0-B1D151A9F91E}" type="datetimeFigureOut">
              <a:rPr lang="en-GB" smtClean="0"/>
              <a:t>22/04/2024</a:t>
            </a:fld>
            <a:endParaRPr lang="en-GB"/>
          </a:p>
        </p:txBody>
      </p:sp>
      <p:sp>
        <p:nvSpPr>
          <p:cNvPr id="5" name="Footer Placeholder 4">
            <a:extLst>
              <a:ext uri="{FF2B5EF4-FFF2-40B4-BE49-F238E27FC236}">
                <a16:creationId xmlns:a16="http://schemas.microsoft.com/office/drawing/2014/main" id="{F515BC5C-9F36-7D38-8C20-60776567B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3B7EBC-00E3-7BB7-A3EF-E758D07DA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7B5B1-6423-4F57-87E2-A6E726A044FB}" type="slidenum">
              <a:rPr lang="en-GB" smtClean="0"/>
              <a:t>‹#›</a:t>
            </a:fld>
            <a:endParaRPr lang="en-GB"/>
          </a:p>
        </p:txBody>
      </p:sp>
    </p:spTree>
    <p:extLst>
      <p:ext uri="{BB962C8B-B14F-4D97-AF65-F5344CB8AC3E}">
        <p14:creationId xmlns:p14="http://schemas.microsoft.com/office/powerpoint/2010/main" val="282477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F338F5-6419-9942-A619-FF7F56AB9082}"/>
              </a:ext>
            </a:extLst>
          </p:cNvPr>
          <p:cNvPicPr>
            <a:picLocks noChangeAspect="1"/>
          </p:cNvPicPr>
          <p:nvPr userDrawn="1"/>
        </p:nvPicPr>
        <p:blipFill>
          <a:blip r:embed="rId13"/>
          <a:srcRect/>
          <a:stretch/>
        </p:blipFill>
        <p:spPr>
          <a:xfrm>
            <a:off x="0" y="0"/>
            <a:ext cx="12192000" cy="6858000"/>
          </a:xfrm>
          <a:prstGeom prst="rect">
            <a:avLst/>
          </a:prstGeom>
        </p:spPr>
      </p:pic>
    </p:spTree>
    <p:extLst>
      <p:ext uri="{BB962C8B-B14F-4D97-AF65-F5344CB8AC3E}">
        <p14:creationId xmlns:p14="http://schemas.microsoft.com/office/powerpoint/2010/main" val="661752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3400061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5ABE9-E645-DE43-9440-EBDA50C02947}"/>
              </a:ext>
            </a:extLst>
          </p:cNvPr>
          <p:cNvPicPr>
            <a:picLocks noChangeAspect="1"/>
          </p:cNvPicPr>
          <p:nvPr userDrawn="1"/>
        </p:nvPicPr>
        <p:blipFill>
          <a:blip r:embed="rId4"/>
          <a:srcRect/>
          <a:stretch/>
        </p:blipFill>
        <p:spPr>
          <a:xfrm>
            <a:off x="0" y="0"/>
            <a:ext cx="12192000" cy="6858000"/>
          </a:xfrm>
          <a:prstGeom prst="rect">
            <a:avLst/>
          </a:prstGeom>
        </p:spPr>
      </p:pic>
      <p:pic>
        <p:nvPicPr>
          <p:cNvPr id="3" name="Picture 2" descr="A picture containing plate, stop, drawing, parked&#10;&#10;Description automatically generated">
            <a:extLst>
              <a:ext uri="{FF2B5EF4-FFF2-40B4-BE49-F238E27FC236}">
                <a16:creationId xmlns:a16="http://schemas.microsoft.com/office/drawing/2014/main" id="{4D379FEE-2A22-4CCA-8796-DC497548E6C8}"/>
              </a:ext>
            </a:extLst>
          </p:cNvPr>
          <p:cNvPicPr>
            <a:picLocks noChangeAspect="1"/>
          </p:cNvPicPr>
          <p:nvPr userDrawn="1"/>
        </p:nvPicPr>
        <p:blipFill>
          <a:blip r:embed="rId5"/>
          <a:stretch>
            <a:fillRect/>
          </a:stretch>
        </p:blipFill>
        <p:spPr>
          <a:xfrm>
            <a:off x="10102902" y="6455209"/>
            <a:ext cx="1844441" cy="312000"/>
          </a:xfrm>
          <a:prstGeom prst="rect">
            <a:avLst/>
          </a:prstGeom>
        </p:spPr>
      </p:pic>
      <p:sp>
        <p:nvSpPr>
          <p:cNvPr id="4" name="Rectangle 3">
            <a:extLst>
              <a:ext uri="{FF2B5EF4-FFF2-40B4-BE49-F238E27FC236}">
                <a16:creationId xmlns:a16="http://schemas.microsoft.com/office/drawing/2014/main" id="{08B503F3-438D-4C62-9870-957E9568BF12}"/>
              </a:ext>
            </a:extLst>
          </p:cNvPr>
          <p:cNvSpPr/>
          <p:nvPr userDrawn="1"/>
        </p:nvSpPr>
        <p:spPr>
          <a:xfrm>
            <a:off x="236562" y="272955"/>
            <a:ext cx="1355676" cy="14102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47761797"/>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5A4399-6D59-C742-804C-55AE1AF22F5F}"/>
              </a:ext>
            </a:extLst>
          </p:cNvPr>
          <p:cNvPicPr>
            <a:picLocks noChangeAspect="1"/>
          </p:cNvPicPr>
          <p:nvPr userDrawn="1"/>
        </p:nvPicPr>
        <p:blipFill>
          <a:blip r:embed="rId3"/>
          <a:srcRect/>
          <a:stretch/>
        </p:blipFill>
        <p:spPr>
          <a:xfrm>
            <a:off x="0" y="0"/>
            <a:ext cx="12192000" cy="6858000"/>
          </a:xfrm>
          <a:prstGeom prst="rect">
            <a:avLst/>
          </a:prstGeom>
        </p:spPr>
      </p:pic>
      <p:pic>
        <p:nvPicPr>
          <p:cNvPr id="3" name="Picture 2" descr="A picture containing tableware, plate, dishware&#10;&#10;Description automatically generated">
            <a:extLst>
              <a:ext uri="{FF2B5EF4-FFF2-40B4-BE49-F238E27FC236}">
                <a16:creationId xmlns:a16="http://schemas.microsoft.com/office/drawing/2014/main" id="{3AE02066-B3DA-44E3-B3FA-82DA5CA18075}"/>
              </a:ext>
            </a:extLst>
          </p:cNvPr>
          <p:cNvPicPr>
            <a:picLocks noChangeAspect="1"/>
          </p:cNvPicPr>
          <p:nvPr userDrawn="1"/>
        </p:nvPicPr>
        <p:blipFill>
          <a:blip r:embed="rId4"/>
          <a:stretch>
            <a:fillRect/>
          </a:stretch>
        </p:blipFill>
        <p:spPr>
          <a:xfrm>
            <a:off x="10094636" y="6456128"/>
            <a:ext cx="1844441" cy="312000"/>
          </a:xfrm>
          <a:prstGeom prst="rect">
            <a:avLst/>
          </a:prstGeom>
        </p:spPr>
      </p:pic>
      <p:sp>
        <p:nvSpPr>
          <p:cNvPr id="4" name="Rectangle 3">
            <a:extLst>
              <a:ext uri="{FF2B5EF4-FFF2-40B4-BE49-F238E27FC236}">
                <a16:creationId xmlns:a16="http://schemas.microsoft.com/office/drawing/2014/main" id="{DEEEED0D-65B3-44CD-94A5-6C505C76BBD9}"/>
              </a:ext>
            </a:extLst>
          </p:cNvPr>
          <p:cNvSpPr/>
          <p:nvPr userDrawn="1"/>
        </p:nvSpPr>
        <p:spPr>
          <a:xfrm>
            <a:off x="236562" y="272955"/>
            <a:ext cx="1355676" cy="14102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913245772"/>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hyperlink" Target="https://alderheynhsuk.sharepoint.com/sites/PatientSafetyStrategy/SitePages/ProjectHome.aspx" TargetMode="External"/><Relationship Id="rId9"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alderheynhsuk.sharepoint.com/sites/PatientSafetyStrategy/SitePages/ProjectHome.aspx"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alderheynhsuk.sharepoint.com/sites/PatientSafetyStrategy/SitePages/ProjectHome.aspx" TargetMode="External"/><Relationship Id="rId7" Type="http://schemas.openxmlformats.org/officeDocument/2006/relationships/image" Target="../media/image35.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nccmerp.org/sites/default/files/index-color-2021-draft-change-10-2022.pdf" TargetMode="External"/><Relationship Id="rId7"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alderheynhsuk.sharepoint.com/sites/PatientSafetyStrategy/SitePages/ProjectHome.aspx" TargetMode="Externa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alderheynhsuk.sharepoint.com/sites/PatientSafetyStrategy/SitePages/ProjectHome.aspx"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alderheynhsuk.sharepoint.com/sites/PatientSafetyStrategy/SitePages/ProjectHome.aspx"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hyperlink" Target="https://alderheynhsuk.sharepoint.com/sites/PatientSafetyStrategy/SitePages/ProjectHome.aspx" TargetMode="External"/><Relationship Id="rId4" Type="http://schemas.openxmlformats.org/officeDocument/2006/relationships/diagramData" Target="../diagrams/data1.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hyperlink" Target="https://alderheynhsuk.sharepoint.com/sites/PatientSafetyStrategy/SitePages/ProjectHome.aspx" TargetMode="External"/><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alderheynhsuk.sharepoint.com/sites/PatientSafetyStrategy/SitePages/ProjectHome.aspx" TargetMode="External"/><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6.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a08edfe0-548c-4eb5-9a8f-3b10bfdec5eb/?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jpeg"/><Relationship Id="rId7" Type="http://schemas.openxmlformats.org/officeDocument/2006/relationships/hyperlink" Target="https://alderheynhsuk.sharepoint.com/sites/PatientSafetyStrategy/SitePages/ProjectHome.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hyperlink" Target="https://alderheynhsuk.sharepoint.com/sites/PatientSafetyStrategy/SitePages/ProjectHome.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9923-474C-4729-BEA7-287F5C2DAA5C}"/>
              </a:ext>
            </a:extLst>
          </p:cNvPr>
          <p:cNvSpPr>
            <a:spLocks noGrp="1"/>
          </p:cNvSpPr>
          <p:nvPr>
            <p:ph type="ctrTitle"/>
          </p:nvPr>
        </p:nvSpPr>
        <p:spPr/>
        <p:txBody>
          <a:bodyPr/>
          <a:lstStyle/>
          <a:p>
            <a:r>
              <a:rPr lang="en-GB" sz="4400" dirty="0"/>
              <a:t>Alder Hey </a:t>
            </a:r>
            <a:br>
              <a:rPr lang="en-GB" sz="4400" dirty="0"/>
            </a:br>
            <a:r>
              <a:rPr lang="en-GB" sz="4400" dirty="0"/>
              <a:t>Improvement Journey</a:t>
            </a:r>
          </a:p>
        </p:txBody>
      </p:sp>
      <p:sp>
        <p:nvSpPr>
          <p:cNvPr id="3" name="Subtitle 2">
            <a:extLst>
              <a:ext uri="{FF2B5EF4-FFF2-40B4-BE49-F238E27FC236}">
                <a16:creationId xmlns:a16="http://schemas.microsoft.com/office/drawing/2014/main" id="{71C1A8BE-1F18-4524-9FE7-3DC24B819F92}"/>
              </a:ext>
            </a:extLst>
          </p:cNvPr>
          <p:cNvSpPr>
            <a:spLocks noGrp="1"/>
          </p:cNvSpPr>
          <p:nvPr>
            <p:ph type="subTitle" idx="1"/>
          </p:nvPr>
        </p:nvSpPr>
        <p:spPr>
          <a:xfrm>
            <a:off x="3204633" y="4391024"/>
            <a:ext cx="5782733" cy="1180041"/>
          </a:xfrm>
        </p:spPr>
        <p:txBody>
          <a:bodyPr/>
          <a:lstStyle/>
          <a:p>
            <a:r>
              <a:rPr lang="en-GB" dirty="0"/>
              <a:t>April 2024</a:t>
            </a:r>
          </a:p>
        </p:txBody>
      </p:sp>
      <p:pic>
        <p:nvPicPr>
          <p:cNvPr id="4" name="Picture 3" descr="A picture containing text, clipart&#10;&#10;Description automatically generated">
            <a:extLst>
              <a:ext uri="{FF2B5EF4-FFF2-40B4-BE49-F238E27FC236}">
                <a16:creationId xmlns:a16="http://schemas.microsoft.com/office/drawing/2014/main" id="{8384DAE8-B4EF-1396-4BA5-F6916F55F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1645" y="104668"/>
            <a:ext cx="994227" cy="640238"/>
          </a:xfrm>
          <a:prstGeom prst="rect">
            <a:avLst/>
          </a:prstGeom>
        </p:spPr>
      </p:pic>
      <p:pic>
        <p:nvPicPr>
          <p:cNvPr id="1026" name="Picture 2">
            <a:extLst>
              <a:ext uri="{FF2B5EF4-FFF2-40B4-BE49-F238E27FC236}">
                <a16:creationId xmlns:a16="http://schemas.microsoft.com/office/drawing/2014/main" id="{3A2F9001-8941-1733-0044-19DBDB67F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76" y="136929"/>
            <a:ext cx="1247665" cy="575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11FFE0-7A28-50FD-EBE7-BF08CAC23E9F}"/>
              </a:ext>
            </a:extLst>
          </p:cNvPr>
          <p:cNvSpPr txBox="1"/>
          <p:nvPr/>
        </p:nvSpPr>
        <p:spPr>
          <a:xfrm>
            <a:off x="9864090" y="6423660"/>
            <a:ext cx="2308860" cy="369332"/>
          </a:xfrm>
          <a:prstGeom prst="rect">
            <a:avLst/>
          </a:prstGeom>
          <a:solidFill>
            <a:schemeClr val="accent3"/>
          </a:solidFill>
          <a:ln>
            <a:solidFill>
              <a:schemeClr val="accent3"/>
            </a:solidFill>
          </a:ln>
        </p:spPr>
        <p:txBody>
          <a:bodyPr wrap="square" rtlCol="0">
            <a:spAutoFit/>
          </a:bodyPr>
          <a:lstStyle/>
          <a:p>
            <a:endParaRPr lang="en-GB" dirty="0"/>
          </a:p>
        </p:txBody>
      </p:sp>
    </p:spTree>
    <p:extLst>
      <p:ext uri="{BB962C8B-B14F-4D97-AF65-F5344CB8AC3E}">
        <p14:creationId xmlns:p14="http://schemas.microsoft.com/office/powerpoint/2010/main" val="162496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09085CC4-0AEA-AED0-F605-1E3538353436}"/>
              </a:ext>
            </a:extLst>
          </p:cNvPr>
          <p:cNvGraphicFramePr>
            <a:graphicFrameLocks noGrp="1"/>
          </p:cNvGraphicFramePr>
          <p:nvPr>
            <p:extLst>
              <p:ext uri="{D42A27DB-BD31-4B8C-83A1-F6EECF244321}">
                <p14:modId xmlns:p14="http://schemas.microsoft.com/office/powerpoint/2010/main" val="2737392410"/>
              </p:ext>
            </p:extLst>
          </p:nvPr>
        </p:nvGraphicFramePr>
        <p:xfrm>
          <a:off x="202470" y="822363"/>
          <a:ext cx="11761858" cy="5819340"/>
        </p:xfrm>
        <a:graphic>
          <a:graphicData uri="http://schemas.openxmlformats.org/drawingml/2006/table">
            <a:tbl>
              <a:tblPr firstRow="1" bandRow="1"/>
              <a:tblGrid>
                <a:gridCol w="1157376">
                  <a:extLst>
                    <a:ext uri="{9D8B030D-6E8A-4147-A177-3AD203B41FA5}">
                      <a16:colId xmlns:a16="http://schemas.microsoft.com/office/drawing/2014/main" val="230909533"/>
                    </a:ext>
                  </a:extLst>
                </a:gridCol>
                <a:gridCol w="4601339">
                  <a:extLst>
                    <a:ext uri="{9D8B030D-6E8A-4147-A177-3AD203B41FA5}">
                      <a16:colId xmlns:a16="http://schemas.microsoft.com/office/drawing/2014/main" val="2458847587"/>
                    </a:ext>
                  </a:extLst>
                </a:gridCol>
                <a:gridCol w="6003143">
                  <a:extLst>
                    <a:ext uri="{9D8B030D-6E8A-4147-A177-3AD203B41FA5}">
                      <a16:colId xmlns:a16="http://schemas.microsoft.com/office/drawing/2014/main" val="2829977668"/>
                    </a:ext>
                  </a:extLst>
                </a:gridCol>
              </a:tblGrid>
              <a:tr h="324284">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sz="1100" b="1" kern="0">
                          <a:solidFill>
                            <a:srgbClr val="0070C0"/>
                          </a:solidFill>
                          <a:latin typeface="Century Gothic" panose="020B0502020202020204" pitchFamily="34" charset="0"/>
                          <a:ea typeface="+mn-ea"/>
                          <a:cs typeface="Arial"/>
                        </a:rPr>
                        <a:t>Opportunity Statement</a:t>
                      </a:r>
                    </a:p>
                  </a:txBody>
                  <a:tcPr marL="54000" marR="54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dirty="0">
                          <a:solidFill>
                            <a:schemeClr val="tx1"/>
                          </a:solidFill>
                          <a:latin typeface="Century Gothic" panose="020B0502020202020204" pitchFamily="34" charset="0"/>
                        </a:rPr>
                        <a:t>Patient Safety is the guiding principle of all who serve in the NHS. Our vision is for Alder Hey to ‘</a:t>
                      </a:r>
                      <a:r>
                        <a:rPr lang="en-GB" sz="1100" b="1" i="1" dirty="0">
                          <a:solidFill>
                            <a:srgbClr val="0070C0"/>
                          </a:solidFill>
                          <a:latin typeface="Century Gothic" panose="020B0502020202020204" pitchFamily="34" charset="0"/>
                        </a:rPr>
                        <a:t>continuously improve patient safety</a:t>
                      </a:r>
                      <a:r>
                        <a:rPr lang="en-GB" sz="1100" dirty="0">
                          <a:solidFill>
                            <a:schemeClr val="tx1"/>
                          </a:solidFill>
                          <a:latin typeface="Century Gothic" panose="020B0502020202020204" pitchFamily="34" charset="0"/>
                        </a:rPr>
                        <a:t>’. This involves building on the foundations of a </a:t>
                      </a:r>
                      <a:r>
                        <a:rPr lang="en-GB" sz="1100" b="1" dirty="0">
                          <a:solidFill>
                            <a:srgbClr val="0070C0"/>
                          </a:solidFill>
                          <a:latin typeface="Century Gothic" panose="020B0502020202020204" pitchFamily="34" charset="0"/>
                        </a:rPr>
                        <a:t>patient safety culture </a:t>
                      </a:r>
                      <a:r>
                        <a:rPr lang="en-GB" sz="1100" dirty="0">
                          <a:solidFill>
                            <a:schemeClr val="tx1"/>
                          </a:solidFill>
                          <a:latin typeface="Century Gothic" panose="020B0502020202020204" pitchFamily="34" charset="0"/>
                        </a:rPr>
                        <a:t>and </a:t>
                      </a:r>
                      <a:r>
                        <a:rPr lang="en-GB" sz="1100" b="1" dirty="0">
                          <a:solidFill>
                            <a:srgbClr val="0070C0"/>
                          </a:solidFill>
                          <a:latin typeface="Century Gothic" panose="020B0502020202020204" pitchFamily="34" charset="0"/>
                        </a:rPr>
                        <a:t>systems</a:t>
                      </a:r>
                      <a:r>
                        <a:rPr lang="en-GB" sz="1100" dirty="0">
                          <a:solidFill>
                            <a:schemeClr val="tx1"/>
                          </a:solidFill>
                          <a:latin typeface="Century Gothic" panose="020B0502020202020204" pitchFamily="34" charset="0"/>
                        </a:rPr>
                        <a:t> with three aims, revolving around </a:t>
                      </a:r>
                      <a:r>
                        <a:rPr lang="en-GB" sz="1100" b="1" dirty="0">
                          <a:solidFill>
                            <a:srgbClr val="0070C0"/>
                          </a:solidFill>
                          <a:latin typeface="Century Gothic" panose="020B0502020202020204" pitchFamily="34" charset="0"/>
                        </a:rPr>
                        <a:t>insight</a:t>
                      </a:r>
                      <a:r>
                        <a:rPr lang="en-GB" sz="1100" dirty="0">
                          <a:solidFill>
                            <a:schemeClr val="tx1"/>
                          </a:solidFill>
                          <a:latin typeface="Century Gothic" panose="020B0502020202020204" pitchFamily="34" charset="0"/>
                        </a:rPr>
                        <a:t>, </a:t>
                      </a:r>
                      <a:r>
                        <a:rPr lang="en-GB" sz="1100" b="1" dirty="0">
                          <a:solidFill>
                            <a:srgbClr val="0070C0"/>
                          </a:solidFill>
                          <a:latin typeface="Century Gothic" panose="020B0502020202020204" pitchFamily="34" charset="0"/>
                        </a:rPr>
                        <a:t>involvement</a:t>
                      </a:r>
                      <a:r>
                        <a:rPr lang="en-GB" sz="1100" dirty="0">
                          <a:solidFill>
                            <a:schemeClr val="tx1"/>
                          </a:solidFill>
                          <a:latin typeface="Century Gothic" panose="020B0502020202020204" pitchFamily="34" charset="0"/>
                        </a:rPr>
                        <a:t> and </a:t>
                      </a:r>
                      <a:r>
                        <a:rPr lang="en-GB" sz="1100" b="1" dirty="0">
                          <a:solidFill>
                            <a:srgbClr val="0070C0"/>
                          </a:solidFill>
                          <a:latin typeface="Century Gothic" panose="020B0502020202020204" pitchFamily="34" charset="0"/>
                        </a:rPr>
                        <a:t>improvement</a:t>
                      </a:r>
                      <a:r>
                        <a:rPr lang="en-GB" sz="1100" dirty="0">
                          <a:solidFill>
                            <a:schemeClr val="tx1"/>
                          </a:solidFill>
                          <a:latin typeface="Century Gothic" panose="020B0502020202020204" pitchFamily="34" charset="0"/>
                        </a:rPr>
                        <a:t>. </a:t>
                      </a:r>
                    </a:p>
                  </a:txBody>
                  <a:tcPr marL="54000" marR="54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85720476"/>
                  </a:ext>
                </a:extLst>
              </a:tr>
              <a:tr h="1901857">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i="0">
                        <a:solidFill>
                          <a:schemeClr val="tx1"/>
                        </a:solidFill>
                        <a:latin typeface="Century Gothic" panose="020B0502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i="0">
                        <a:solidFill>
                          <a:schemeClr val="tx1"/>
                        </a:solidFill>
                        <a:latin typeface="Century Gothic" panose="020B0502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i="0">
                        <a:solidFill>
                          <a:schemeClr val="tx1"/>
                        </a:solidFill>
                        <a:latin typeface="Century Gothic" panose="020B0502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i="0">
                        <a:solidFill>
                          <a:schemeClr val="tx1"/>
                        </a:solidFill>
                        <a:latin typeface="Century Gothic" panose="020B0502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i="0">
                        <a:solidFill>
                          <a:schemeClr val="tx1"/>
                        </a:solidFill>
                        <a:latin typeface="Century Gothic" panose="020B0502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i="0">
                        <a:solidFill>
                          <a:schemeClr val="tx1"/>
                        </a:solidFill>
                        <a:latin typeface="Century Gothic" panose="020B0502020202020204" pitchFamily="34" charset="0"/>
                        <a:cs typeface="Arial"/>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100" b="0" i="0">
                        <a:solidFill>
                          <a:schemeClr val="tx1"/>
                        </a:solidFill>
                        <a:latin typeface="Century Gothic" panose="020B0502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100" b="0" i="0">
                        <a:solidFill>
                          <a:schemeClr val="tx1"/>
                        </a:solidFill>
                        <a:latin typeface="Century Gothic" panose="020B0502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100" b="0" i="0">
                        <a:solidFill>
                          <a:schemeClr val="tx1"/>
                        </a:solidFill>
                        <a:latin typeface="Century Gothic" panose="020B0502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100" b="0" i="0">
                        <a:solidFill>
                          <a:schemeClr val="tx1"/>
                        </a:solidFill>
                        <a:latin typeface="Century Gothic" panose="020B0502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100" b="0" i="0">
                        <a:solidFill>
                          <a:schemeClr val="tx1"/>
                        </a:solidFill>
                        <a:latin typeface="Century Gothic" panose="020B0502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100" b="0" i="0">
                        <a:solidFill>
                          <a:schemeClr val="tx1"/>
                        </a:solidFill>
                        <a:latin typeface="Century Gothic" panose="020B0502020202020204" pitchFamily="34" charset="0"/>
                        <a:cs typeface="Arial" panose="020B0604020202020204" pitchFamily="34" charset="0"/>
                      </a:endParaRPr>
                    </a:p>
                  </a:txBody>
                  <a:tcPr marL="54000" marR="54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i="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i="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i="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i="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i="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i="0">
                        <a:solidFill>
                          <a:schemeClr val="tx1"/>
                        </a:solidFill>
                        <a:latin typeface="+mn-lt"/>
                        <a:cs typeface="Arial"/>
                      </a:endParaRPr>
                    </a:p>
                  </a:txBody>
                  <a:tcPr marL="54000" marR="54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noProof="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kern="1200" noProof="0" dirty="0">
                          <a:solidFill>
                            <a:schemeClr val="tx1"/>
                          </a:solidFill>
                          <a:latin typeface="Century Gothic" panose="020B0502020202020204" pitchFamily="34" charset="0"/>
                          <a:ea typeface="+mn-ea"/>
                          <a:cs typeface="+mn-cs"/>
                        </a:rPr>
                        <a:t>  </a:t>
                      </a:r>
                      <a:r>
                        <a:rPr lang="en-GB" sz="1050" b="1" kern="1200" noProof="0" dirty="0">
                          <a:solidFill>
                            <a:schemeClr val="tx1"/>
                          </a:solidFill>
                          <a:latin typeface="Century Gothic" panose="020B0502020202020204" pitchFamily="34" charset="0"/>
                          <a:ea typeface="+mn-ea"/>
                          <a:cs typeface="+mn-cs"/>
                        </a:rPr>
                        <a:t>14 Delivery Workstreams </a:t>
                      </a:r>
                      <a:r>
                        <a:rPr lang="en-GB" sz="1050" b="0" kern="1200" noProof="0" dirty="0">
                          <a:solidFill>
                            <a:schemeClr val="tx1"/>
                          </a:solidFill>
                          <a:latin typeface="Century Gothic" panose="020B0502020202020204" pitchFamily="34" charset="0"/>
                          <a:ea typeface="+mn-ea"/>
                          <a:cs typeface="+mn-cs"/>
                        </a:rPr>
                        <a:t>feed into the 3 overarching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kern="1200" noProof="0" dirty="0">
                          <a:solidFill>
                            <a:schemeClr val="tx1"/>
                          </a:solidFill>
                          <a:latin typeface="Century Gothic" panose="020B0502020202020204" pitchFamily="34" charset="0"/>
                          <a:ea typeface="+mn-ea"/>
                          <a:cs typeface="+mn-cs"/>
                        </a:rPr>
                        <a:t>  Aims</a:t>
                      </a:r>
                      <a:r>
                        <a:rPr lang="en-GB" sz="1050" b="0" kern="0" noProof="0" dirty="0">
                          <a:solidFill>
                            <a:schemeClr val="tx1"/>
                          </a:solidFill>
                          <a:latin typeface="Century Gothic" panose="020B0502020202020204" pitchFamily="34" charset="0"/>
                          <a:ea typeface="+mn-ea"/>
                          <a:cs typeface="Arial"/>
                        </a:rPr>
                        <a:t>, each with specified leads, timelines and objectives.</a:t>
                      </a:r>
                    </a:p>
                  </a:txBody>
                  <a:tcPr marL="54000" marR="54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1640438"/>
                  </a:ext>
                </a:extLst>
              </a:tr>
              <a:tr h="1918579">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i="0" dirty="0">
                        <a:solidFill>
                          <a:schemeClr val="tx1"/>
                        </a:solidFill>
                        <a:latin typeface="Century Gothic" panose="020B0502020202020204" pitchFamily="34" charset="0"/>
                        <a:cs typeface="Arial" panose="020B0604020202020204" pitchFamily="34" charset="0"/>
                      </a:endParaRPr>
                    </a:p>
                  </a:txBody>
                  <a:tcPr marL="54000" marR="54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a:solidFill>
                          <a:schemeClr val="tx1"/>
                        </a:solidFill>
                        <a:latin typeface="+mn-lt"/>
                        <a:cs typeface="Arial" panose="020B0604020202020204" pitchFamily="34" charset="0"/>
                      </a:endParaRPr>
                    </a:p>
                  </a:txBody>
                  <a:tcPr marL="54000" marR="54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47648194"/>
                  </a:ext>
                </a:extLst>
              </a:tr>
              <a:tr h="201646">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100" b="1" kern="0" noProof="0">
                          <a:solidFill>
                            <a:srgbClr val="0070C0"/>
                          </a:solidFill>
                          <a:latin typeface="Century Gothic" panose="020B0502020202020204" pitchFamily="34" charset="0"/>
                          <a:ea typeface="+mn-ea"/>
                          <a:cs typeface="Arial"/>
                        </a:rPr>
                        <a:t>Escalation</a:t>
                      </a:r>
                    </a:p>
                  </a:txBody>
                  <a:tcPr marL="54000" marR="54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i="0" dirty="0">
                          <a:solidFill>
                            <a:schemeClr val="tx1"/>
                          </a:solidFill>
                          <a:latin typeface="Century Gothic" panose="020B0502020202020204" pitchFamily="34" charset="0"/>
                          <a:cs typeface="Arial"/>
                        </a:rPr>
                        <a:t>None Required</a:t>
                      </a:r>
                    </a:p>
                  </a:txBody>
                  <a:tcPr marL="54000" marR="54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p>
                      <a:endParaRPr lang="en-GB" sz="1100" dirty="0"/>
                    </a:p>
                  </a:txBody>
                  <a:tcPr marL="54000" marR="54000" marT="54000" marB="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1250965"/>
                  </a:ext>
                </a:extLst>
              </a:tr>
            </a:tbl>
          </a:graphicData>
        </a:graphic>
      </p:graphicFrame>
      <p:sp>
        <p:nvSpPr>
          <p:cNvPr id="4" name="TextBox 3">
            <a:extLst>
              <a:ext uri="{FF2B5EF4-FFF2-40B4-BE49-F238E27FC236}">
                <a16:creationId xmlns:a16="http://schemas.microsoft.com/office/drawing/2014/main" id="{1E26BFFC-6C4B-2A8F-7FE0-893C8B851AA3}"/>
              </a:ext>
            </a:extLst>
          </p:cNvPr>
          <p:cNvSpPr txBox="1"/>
          <p:nvPr/>
        </p:nvSpPr>
        <p:spPr>
          <a:xfrm rot="16200000">
            <a:off x="-642599" y="2299753"/>
            <a:ext cx="1997910" cy="257369"/>
          </a:xfrm>
          <a:prstGeom prst="rect">
            <a:avLst/>
          </a:prstGeom>
          <a:noFill/>
        </p:spPr>
        <p:txBody>
          <a:bodyPr wrap="none" lIns="36000" tIns="36000" rIns="36000" bIns="3600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b="1" kern="0" noProof="0">
                <a:solidFill>
                  <a:srgbClr val="0070C0"/>
                </a:solidFill>
                <a:latin typeface="Century Gothic" panose="020B0502020202020204" pitchFamily="34" charset="0"/>
                <a:cs typeface="Arial"/>
              </a:rPr>
              <a:t>Goal for the Improvement</a:t>
            </a:r>
          </a:p>
        </p:txBody>
      </p:sp>
      <p:sp>
        <p:nvSpPr>
          <p:cNvPr id="18" name="TextBox 17">
            <a:extLst>
              <a:ext uri="{FF2B5EF4-FFF2-40B4-BE49-F238E27FC236}">
                <a16:creationId xmlns:a16="http://schemas.microsoft.com/office/drawing/2014/main" id="{65B628DB-EFA5-C476-B61A-6CE09D8DD306}"/>
              </a:ext>
            </a:extLst>
          </p:cNvPr>
          <p:cNvSpPr txBox="1"/>
          <p:nvPr/>
        </p:nvSpPr>
        <p:spPr>
          <a:xfrm rot="16200000">
            <a:off x="5295749" y="2171471"/>
            <a:ext cx="1696546" cy="257369"/>
          </a:xfrm>
          <a:prstGeom prst="rect">
            <a:avLst/>
          </a:prstGeom>
          <a:noFill/>
        </p:spPr>
        <p:txBody>
          <a:bodyPr wrap="none" lIns="36000" tIns="36000" rIns="36000" bIns="3600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b="1" kern="0" noProof="0" dirty="0">
                <a:solidFill>
                  <a:srgbClr val="0070C0"/>
                </a:solidFill>
                <a:latin typeface="Century Gothic" panose="020B0502020202020204" pitchFamily="34" charset="0"/>
                <a:cs typeface="Arial"/>
              </a:rPr>
              <a:t>Programme Overview</a:t>
            </a:r>
          </a:p>
        </p:txBody>
      </p:sp>
      <p:sp>
        <p:nvSpPr>
          <p:cNvPr id="26" name="TextBox 25">
            <a:extLst>
              <a:ext uri="{FF2B5EF4-FFF2-40B4-BE49-F238E27FC236}">
                <a16:creationId xmlns:a16="http://schemas.microsoft.com/office/drawing/2014/main" id="{2A00F2E8-4BBE-AA7B-6CD7-F2CA9717F486}"/>
              </a:ext>
            </a:extLst>
          </p:cNvPr>
          <p:cNvSpPr txBox="1"/>
          <p:nvPr/>
        </p:nvSpPr>
        <p:spPr>
          <a:xfrm rot="16200000">
            <a:off x="-326005" y="4658082"/>
            <a:ext cx="1364723" cy="257369"/>
          </a:xfrm>
          <a:prstGeom prst="rect">
            <a:avLst/>
          </a:prstGeom>
          <a:noFill/>
        </p:spPr>
        <p:txBody>
          <a:bodyPr wrap="none" lIns="36000" tIns="36000" rIns="36000" bIns="3600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b="1" kern="0" noProof="0">
                <a:solidFill>
                  <a:srgbClr val="0070C0"/>
                </a:solidFill>
                <a:latin typeface="Century Gothic" panose="020B0502020202020204" pitchFamily="34" charset="0"/>
                <a:cs typeface="Arial"/>
              </a:rPr>
              <a:t>Assurance Rating</a:t>
            </a:r>
          </a:p>
        </p:txBody>
      </p:sp>
      <p:pic>
        <p:nvPicPr>
          <p:cNvPr id="5" name="Picture 4">
            <a:extLst>
              <a:ext uri="{FF2B5EF4-FFF2-40B4-BE49-F238E27FC236}">
                <a16:creationId xmlns:a16="http://schemas.microsoft.com/office/drawing/2014/main" id="{0C723F3E-D1D4-6D78-90DD-A56B6B8C2724}"/>
              </a:ext>
            </a:extLst>
          </p:cNvPr>
          <p:cNvPicPr>
            <a:picLocks noChangeAspect="1"/>
          </p:cNvPicPr>
          <p:nvPr/>
        </p:nvPicPr>
        <p:blipFill>
          <a:blip r:embed="rId3"/>
          <a:stretch>
            <a:fillRect/>
          </a:stretch>
        </p:blipFill>
        <p:spPr>
          <a:xfrm>
            <a:off x="729193" y="1360130"/>
            <a:ext cx="5009892" cy="2413162"/>
          </a:xfrm>
          <a:prstGeom prst="rect">
            <a:avLst/>
          </a:prstGeom>
        </p:spPr>
      </p:pic>
      <p:pic>
        <p:nvPicPr>
          <p:cNvPr id="2" name="Picture 1">
            <a:hlinkClick r:id="rId4"/>
            <a:extLst>
              <a:ext uri="{FF2B5EF4-FFF2-40B4-BE49-F238E27FC236}">
                <a16:creationId xmlns:a16="http://schemas.microsoft.com/office/drawing/2014/main" id="{6A1FB01E-C5EC-A3FD-3B94-F17977C29E7C}"/>
              </a:ext>
            </a:extLst>
          </p:cNvPr>
          <p:cNvPicPr>
            <a:picLocks noChangeAspect="1"/>
          </p:cNvPicPr>
          <p:nvPr/>
        </p:nvPicPr>
        <p:blipFill>
          <a:blip r:embed="rId5"/>
          <a:stretch>
            <a:fillRect/>
          </a:stretch>
        </p:blipFill>
        <p:spPr>
          <a:xfrm>
            <a:off x="9317022" y="61177"/>
            <a:ext cx="2732402" cy="58270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4D189B8F-3B08-7469-6E03-5C4BC86D73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sp>
        <p:nvSpPr>
          <p:cNvPr id="6" name="Title 1">
            <a:extLst>
              <a:ext uri="{FF2B5EF4-FFF2-40B4-BE49-F238E27FC236}">
                <a16:creationId xmlns:a16="http://schemas.microsoft.com/office/drawing/2014/main" id="{30707C17-7EF0-8A38-81D3-77A8C75F4357}"/>
              </a:ext>
            </a:extLst>
          </p:cNvPr>
          <p:cNvSpPr txBox="1">
            <a:spLocks/>
          </p:cNvSpPr>
          <p:nvPr/>
        </p:nvSpPr>
        <p:spPr>
          <a:xfrm>
            <a:off x="1189099" y="154563"/>
            <a:ext cx="8353089" cy="522224"/>
          </a:xfrm>
          <a:prstGeom prst="rect">
            <a:avLst/>
          </a:prstGeom>
        </p:spPr>
        <p:txBody>
          <a:bodyPr lIns="36000" tIns="36000" rIns="36000" bIns="36000" anchor="ctr"/>
          <a:lstStyle>
            <a:defPPr>
              <a:defRPr lang="en-US"/>
            </a:defPPr>
            <a:lvl1pPr marR="0" lvl="0" indent="0" fontAlgn="auto">
              <a:lnSpc>
                <a:spcPct val="70000"/>
              </a:lnSpc>
              <a:spcBef>
                <a:spcPct val="0"/>
              </a:spcBef>
              <a:spcAft>
                <a:spcPts val="0"/>
              </a:spcAft>
              <a:buClrTx/>
              <a:buSzTx/>
              <a:buFontTx/>
              <a:buNone/>
              <a:tabLst/>
              <a:defRPr sz="2700" b="1">
                <a:solidFill>
                  <a:srgbClr val="00338D"/>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ts val="2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rPr>
              <a:t>PATIENT SAFETY STRATEGY PROGRAMME: </a:t>
            </a:r>
            <a:r>
              <a:rPr kumimoji="0" lang="en-GB" sz="1600" b="1" i="0" u="none" strike="noStrike" kern="1200" cap="none" spc="0" normalizeH="0" baseline="0" noProof="0" dirty="0">
                <a:ln>
                  <a:noFill/>
                </a:ln>
                <a:solidFill>
                  <a:srgbClr val="0070C0"/>
                </a:solidFill>
                <a:effectLst/>
                <a:uLnTx/>
                <a:uFillTx/>
                <a:latin typeface="Century Gothic" panose="020B0502020202020204" pitchFamily="34" charset="0"/>
              </a:rPr>
              <a:t>Summary Overview Update</a:t>
            </a:r>
          </a:p>
          <a:p>
            <a:pPr marL="0" marR="0" lvl="0" indent="0" algn="l" defTabSz="685800" rtl="0" eaLnBrk="1" fontAlgn="auto" latinLnBrk="0" hangingPunct="1">
              <a:lnSpc>
                <a:spcPts val="2000"/>
              </a:lnSpc>
              <a:spcBef>
                <a:spcPct val="0"/>
              </a:spcBef>
              <a:spcAft>
                <a:spcPts val="0"/>
              </a:spcAft>
              <a:buClrTx/>
              <a:buSzTx/>
              <a:buFontTx/>
              <a:buNone/>
              <a:tabLst/>
              <a:defRPr/>
            </a:pPr>
            <a:r>
              <a:rPr lang="en-GB" sz="300" dirty="0">
                <a:solidFill>
                  <a:prstClr val="black"/>
                </a:solidFill>
                <a:latin typeface="Century Gothic" panose="020B0502020202020204" pitchFamily="34" charset="0"/>
              </a:rPr>
              <a:t> </a:t>
            </a:r>
            <a:r>
              <a:rPr lang="en-GB" sz="1300" dirty="0">
                <a:solidFill>
                  <a:schemeClr val="tx1"/>
                </a:solidFill>
                <a:latin typeface="Century Gothic" panose="020B0502020202020204" pitchFamily="34" charset="0"/>
              </a:rPr>
              <a:t>Author: </a:t>
            </a:r>
            <a:r>
              <a:rPr lang="en-GB" sz="1300" dirty="0">
                <a:solidFill>
                  <a:srgbClr val="0070C0"/>
                </a:solidFill>
                <a:latin typeface="Century Gothic" panose="020B0502020202020204" pitchFamily="34" charset="0"/>
              </a:rPr>
              <a:t>Will Weston &amp; Lucy Whitfield  </a:t>
            </a:r>
            <a:r>
              <a:rPr kumimoji="0" lang="en-GB" sz="1300" b="1" i="0" u="none" strike="noStrike" kern="1200" cap="none" spc="0" normalizeH="0" baseline="0" noProof="0" dirty="0">
                <a:ln>
                  <a:noFill/>
                </a:ln>
                <a:solidFill>
                  <a:prstClr val="black"/>
                </a:solidFill>
                <a:effectLst/>
                <a:uLnTx/>
                <a:uFillTx/>
                <a:latin typeface="Century Gothic" panose="020B0502020202020204" pitchFamily="34" charset="0"/>
              </a:rPr>
              <a:t>Date: </a:t>
            </a:r>
            <a:r>
              <a:rPr kumimoji="0" lang="en-GB" sz="1300" b="1" i="0" u="none" strike="noStrike" kern="1200" cap="none" spc="0" normalizeH="0" baseline="0" noProof="0" dirty="0">
                <a:ln>
                  <a:noFill/>
                </a:ln>
                <a:solidFill>
                  <a:srgbClr val="0070C0"/>
                </a:solidFill>
                <a:effectLst/>
                <a:uLnTx/>
                <a:uFillTx/>
                <a:latin typeface="Century Gothic" panose="020B0502020202020204" pitchFamily="34" charset="0"/>
              </a:rPr>
              <a:t>January 2024 </a:t>
            </a:r>
            <a:r>
              <a:rPr lang="en-GB" sz="1300" b="1" dirty="0">
                <a:solidFill>
                  <a:schemeClr val="tx1"/>
                </a:solidFill>
                <a:latin typeface="Century Gothic" panose="020B0502020202020204" pitchFamily="34" charset="0"/>
              </a:rPr>
              <a:t>Workstream: </a:t>
            </a:r>
            <a:r>
              <a:rPr lang="en-GB" sz="1300" dirty="0">
                <a:solidFill>
                  <a:srgbClr val="0070C0"/>
                </a:solidFill>
                <a:latin typeface="Century Gothic" panose="020B0502020202020204" pitchFamily="34" charset="0"/>
              </a:rPr>
              <a:t>Programme Overview</a:t>
            </a:r>
            <a:endParaRPr kumimoji="0" lang="en-GB" sz="1300" b="1" i="0" u="none" strike="noStrike" kern="1200" cap="none" spc="0" normalizeH="0" baseline="0" noProof="0" dirty="0">
              <a:ln>
                <a:noFill/>
              </a:ln>
              <a:solidFill>
                <a:srgbClr val="0070C0"/>
              </a:solidFill>
              <a:effectLst/>
              <a:uLnTx/>
              <a:uFillTx/>
              <a:latin typeface="Century Gothic" panose="020B0502020202020204" pitchFamily="34" charset="0"/>
            </a:endParaRPr>
          </a:p>
        </p:txBody>
      </p:sp>
      <p:pic>
        <p:nvPicPr>
          <p:cNvPr id="8" name="Picture 7">
            <a:extLst>
              <a:ext uri="{FF2B5EF4-FFF2-40B4-BE49-F238E27FC236}">
                <a16:creationId xmlns:a16="http://schemas.microsoft.com/office/drawing/2014/main" id="{9059DA83-5917-3310-93AF-964464765148}"/>
              </a:ext>
            </a:extLst>
          </p:cNvPr>
          <p:cNvPicPr>
            <a:picLocks noChangeAspect="1"/>
          </p:cNvPicPr>
          <p:nvPr/>
        </p:nvPicPr>
        <p:blipFill rotWithShape="1">
          <a:blip r:embed="rId7"/>
          <a:srcRect t="17337"/>
          <a:stretch/>
        </p:blipFill>
        <p:spPr>
          <a:xfrm>
            <a:off x="6678437" y="1360130"/>
            <a:ext cx="4943354" cy="2413162"/>
          </a:xfrm>
          <a:prstGeom prst="rect">
            <a:avLst/>
          </a:prstGeom>
        </p:spPr>
      </p:pic>
      <p:sp>
        <p:nvSpPr>
          <p:cNvPr id="7" name="TextBox 6">
            <a:extLst>
              <a:ext uri="{FF2B5EF4-FFF2-40B4-BE49-F238E27FC236}">
                <a16:creationId xmlns:a16="http://schemas.microsoft.com/office/drawing/2014/main" id="{DC6F9E5E-7E7D-29BD-7B2E-710E835E2B74}"/>
              </a:ext>
            </a:extLst>
          </p:cNvPr>
          <p:cNvSpPr txBox="1"/>
          <p:nvPr/>
        </p:nvSpPr>
        <p:spPr>
          <a:xfrm>
            <a:off x="5944083" y="3888619"/>
            <a:ext cx="6045447" cy="2677656"/>
          </a:xfrm>
          <a:prstGeom prst="rect">
            <a:avLst/>
          </a:prstGeom>
          <a:noFill/>
        </p:spPr>
        <p:txBody>
          <a:bodyPr wrap="square" rtlCol="0">
            <a:spAutoFit/>
          </a:bodyPr>
          <a:lstStyle/>
          <a:p>
            <a:r>
              <a:rPr lang="en-GB" sz="800" b="1" dirty="0">
                <a:latin typeface="Century Gothic" panose="020B0502020202020204" pitchFamily="34" charset="0"/>
              </a:rPr>
              <a:t>Effective Project Team: </a:t>
            </a:r>
            <a:r>
              <a:rPr lang="en-GB" sz="800" dirty="0">
                <a:latin typeface="Century Gothic" panose="020B0502020202020204" pitchFamily="34" charset="0"/>
              </a:rPr>
              <a:t>The Patient Safety Board meets monthly, there is a clear governance structure and good attendance from key stakeholders. There is evidence of meetings up to 14/12, with clear reporting, decision making, and use of data, challenge and lessons learned.</a:t>
            </a:r>
          </a:p>
          <a:p>
            <a:r>
              <a:rPr lang="en-GB" sz="800" b="1" dirty="0">
                <a:latin typeface="Century Gothic" panose="020B0502020202020204" pitchFamily="34" charset="0"/>
              </a:rPr>
              <a:t>Scope and Approach: </a:t>
            </a:r>
            <a:r>
              <a:rPr lang="en-GB" sz="800" dirty="0">
                <a:latin typeface="Century Gothic" panose="020B0502020202020204" pitchFamily="34" charset="0"/>
              </a:rPr>
              <a:t>The Patient Safety programme comprises of 14 workstreams each at different stages in their delivery, a comprehensive PID is in place to describe project scope and approach. </a:t>
            </a:r>
          </a:p>
          <a:p>
            <a:r>
              <a:rPr lang="en-GB" sz="800" b="1" dirty="0">
                <a:latin typeface="Century Gothic" panose="020B0502020202020204" pitchFamily="34" charset="0"/>
              </a:rPr>
              <a:t>Stakeholders Engagement: </a:t>
            </a:r>
            <a:r>
              <a:rPr lang="en-GB" sz="800" dirty="0">
                <a:latin typeface="Century Gothic" panose="020B0502020202020204" pitchFamily="34" charset="0"/>
              </a:rPr>
              <a:t>There is good evidence stakeholder engagement throughout December to advertise the implementation of PSIRF which went live 01/01/24.  A PMS Weekly bulletin's describing the key messages, theme of the week and staff feedback. Safety Quality Assurance Committee Chair highlight reports are provided monthly. A monthly PSIRF Implementation Group is also in place with representation from all divisions.</a:t>
            </a:r>
          </a:p>
          <a:p>
            <a:r>
              <a:rPr lang="en-GB" sz="800" b="1" dirty="0">
                <a:latin typeface="Century Gothic" panose="020B0502020202020204" pitchFamily="34" charset="0"/>
              </a:rPr>
              <a:t>Risks: </a:t>
            </a:r>
            <a:r>
              <a:rPr lang="en-GB" sz="800" dirty="0">
                <a:latin typeface="Century Gothic" panose="020B0502020202020204" pitchFamily="34" charset="0"/>
              </a:rPr>
              <a:t>There is 1 main project risk on </a:t>
            </a:r>
            <a:r>
              <a:rPr lang="en-GB" sz="800" dirty="0" err="1">
                <a:latin typeface="Century Gothic" panose="020B0502020202020204" pitchFamily="34" charset="0"/>
              </a:rPr>
              <a:t>InPhase</a:t>
            </a:r>
            <a:r>
              <a:rPr lang="en-GB" sz="800" dirty="0">
                <a:latin typeface="Century Gothic" panose="020B0502020202020204" pitchFamily="34" charset="0"/>
              </a:rPr>
              <a:t> (2721) with a score of 9, within review date. </a:t>
            </a:r>
          </a:p>
          <a:p>
            <a:r>
              <a:rPr lang="en-GB" sz="800" b="1" dirty="0">
                <a:latin typeface="Century Gothic" panose="020B0502020202020204" pitchFamily="34" charset="0"/>
              </a:rPr>
              <a:t>EA QIA's:  </a:t>
            </a:r>
            <a:r>
              <a:rPr lang="en-GB" sz="800" dirty="0">
                <a:latin typeface="Century Gothic" panose="020B0502020202020204" pitchFamily="34" charset="0"/>
              </a:rPr>
              <a:t>9 of the relevant workstreams have now completed an EA QIA, 3 are not applicable, all required forms now in place.</a:t>
            </a:r>
          </a:p>
          <a:p>
            <a:r>
              <a:rPr lang="en-GB" sz="800" b="1" dirty="0">
                <a:latin typeface="Century Gothic" panose="020B0502020202020204" pitchFamily="34" charset="0"/>
              </a:rPr>
              <a:t>Targets/benefits: </a:t>
            </a:r>
            <a:r>
              <a:rPr lang="en-GB" sz="800" dirty="0">
                <a:latin typeface="Century Gothic" panose="020B0502020202020204" pitchFamily="34" charset="0"/>
              </a:rPr>
              <a:t>A benefits tracker is available, metrics being tracked has increased to 22, there are 8 benefits tracked monthly and a number tracked annually. There has been progress made in month but there remains some metrics that are not being tracked without baselines. To achieve a final green rating the project should establish baselines and targets for the remaining benefits and indicate the frequency of tracking. Note: Risk reporting has reduced to 8 per month against a baseline of 17 (22/23), the target was to increase reporting. Total of 18 risks reported in last 4 months. </a:t>
            </a:r>
          </a:p>
          <a:p>
            <a:r>
              <a:rPr lang="en-GB" sz="800" b="1" dirty="0">
                <a:latin typeface="Century Gothic" panose="020B0502020202020204" pitchFamily="34" charset="0"/>
              </a:rPr>
              <a:t>Milestones: </a:t>
            </a:r>
            <a:r>
              <a:rPr lang="en-GB" sz="800" dirty="0">
                <a:latin typeface="Century Gothic" panose="020B0502020202020204" pitchFamily="34" charset="0"/>
              </a:rPr>
              <a:t>A high-level milestone plan is in place for individual workstreams and milestones, clear evidence of momentum and progress. 2.12 Implement Reporting has been pushed back one week to w/c 12/4/23. Implementation of PSP and recruitment has been revised to January 24 - revised milestones are clear. Project should update and reprofile missed milestones. </a:t>
            </a:r>
          </a:p>
        </p:txBody>
      </p:sp>
      <p:graphicFrame>
        <p:nvGraphicFramePr>
          <p:cNvPr id="9" name="Object 8">
            <a:extLst>
              <a:ext uri="{FF2B5EF4-FFF2-40B4-BE49-F238E27FC236}">
                <a16:creationId xmlns:a16="http://schemas.microsoft.com/office/drawing/2014/main" id="{4C4E9306-4262-65B2-F9B0-9BA18DFD2866}"/>
              </a:ext>
            </a:extLst>
          </p:cNvPr>
          <p:cNvGraphicFramePr>
            <a:graphicFrameLocks noChangeAspect="1"/>
          </p:cNvGraphicFramePr>
          <p:nvPr>
            <p:extLst>
              <p:ext uri="{D42A27DB-BD31-4B8C-83A1-F6EECF244321}">
                <p14:modId xmlns:p14="http://schemas.microsoft.com/office/powerpoint/2010/main" val="836099271"/>
              </p:ext>
            </p:extLst>
          </p:nvPr>
        </p:nvGraphicFramePr>
        <p:xfrm>
          <a:off x="1349406" y="3951776"/>
          <a:ext cx="4569475" cy="2343921"/>
        </p:xfrm>
        <a:graphic>
          <a:graphicData uri="http://schemas.openxmlformats.org/presentationml/2006/ole">
            <mc:AlternateContent xmlns:mc="http://schemas.openxmlformats.org/markup-compatibility/2006">
              <mc:Choice xmlns:v="urn:schemas-microsoft-com:vml" Requires="v">
                <p:oleObj name="Worksheet" r:id="rId8" imgW="20186638" imgH="10985412" progId="Excel.Sheet.12">
                  <p:embed/>
                </p:oleObj>
              </mc:Choice>
              <mc:Fallback>
                <p:oleObj name="Worksheet" r:id="rId8" imgW="20186638" imgH="10985412" progId="Excel.Sheet.12">
                  <p:embed/>
                  <p:pic>
                    <p:nvPicPr>
                      <p:cNvPr id="9" name="Object 8">
                        <a:extLst>
                          <a:ext uri="{FF2B5EF4-FFF2-40B4-BE49-F238E27FC236}">
                            <a16:creationId xmlns:a16="http://schemas.microsoft.com/office/drawing/2014/main" id="{4C4E9306-4262-65B2-F9B0-9BA18DFD2866}"/>
                          </a:ext>
                        </a:extLst>
                      </p:cNvPr>
                      <p:cNvPicPr/>
                      <p:nvPr/>
                    </p:nvPicPr>
                    <p:blipFill>
                      <a:blip r:embed="rId9"/>
                      <a:stretch>
                        <a:fillRect/>
                      </a:stretch>
                    </p:blipFill>
                    <p:spPr>
                      <a:xfrm>
                        <a:off x="1349406" y="3951776"/>
                        <a:ext cx="4569475" cy="2343921"/>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8934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EEB0703B-A4EB-4841-B2A9-CDE22F551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pic>
        <p:nvPicPr>
          <p:cNvPr id="3" name="Picture 2">
            <a:hlinkClick r:id="rId4"/>
            <a:extLst>
              <a:ext uri="{FF2B5EF4-FFF2-40B4-BE49-F238E27FC236}">
                <a16:creationId xmlns:a16="http://schemas.microsoft.com/office/drawing/2014/main" id="{2D31C093-16E1-43D4-BBD1-FD4F3D51B907}"/>
              </a:ext>
            </a:extLst>
          </p:cNvPr>
          <p:cNvPicPr>
            <a:picLocks noChangeAspect="1"/>
          </p:cNvPicPr>
          <p:nvPr/>
        </p:nvPicPr>
        <p:blipFill>
          <a:blip r:embed="rId5"/>
          <a:stretch>
            <a:fillRect/>
          </a:stretch>
        </p:blipFill>
        <p:spPr>
          <a:xfrm>
            <a:off x="9281069" y="66010"/>
            <a:ext cx="2732402" cy="582702"/>
          </a:xfrm>
          <a:prstGeom prst="rect">
            <a:avLst/>
          </a:prstGeom>
        </p:spPr>
      </p:pic>
      <p:sp>
        <p:nvSpPr>
          <p:cNvPr id="15" name="Title 1">
            <a:extLst>
              <a:ext uri="{FF2B5EF4-FFF2-40B4-BE49-F238E27FC236}">
                <a16:creationId xmlns:a16="http://schemas.microsoft.com/office/drawing/2014/main" id="{367E7037-514E-4EAB-A3E8-33A203F31C84}"/>
              </a:ext>
            </a:extLst>
          </p:cNvPr>
          <p:cNvSpPr txBox="1">
            <a:spLocks/>
          </p:cNvSpPr>
          <p:nvPr/>
        </p:nvSpPr>
        <p:spPr>
          <a:xfrm>
            <a:off x="1243583" y="83978"/>
            <a:ext cx="8353089" cy="522224"/>
          </a:xfrm>
          <a:prstGeom prst="rect">
            <a:avLst/>
          </a:prstGeom>
        </p:spPr>
        <p:txBody>
          <a:bodyPr lIns="36000" tIns="36000" rIns="36000" bIns="36000" anchor="ctr"/>
          <a:lstStyle>
            <a:defPPr>
              <a:defRPr lang="en-US"/>
            </a:defPPr>
            <a:lvl1pPr marR="0" lvl="0" indent="0" fontAlgn="auto">
              <a:lnSpc>
                <a:spcPct val="70000"/>
              </a:lnSpc>
              <a:spcBef>
                <a:spcPct val="0"/>
              </a:spcBef>
              <a:spcAft>
                <a:spcPts val="0"/>
              </a:spcAft>
              <a:buClrTx/>
              <a:buSzTx/>
              <a:buFontTx/>
              <a:buNone/>
              <a:tabLst/>
              <a:defRPr sz="2700" b="1">
                <a:solidFill>
                  <a:srgbClr val="00338D"/>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ts val="2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rPr>
              <a:t>PATIENT SAFETY STRATEGY PROGRAMME: </a:t>
            </a:r>
            <a:r>
              <a:rPr kumimoji="0" lang="en-GB" sz="1600" b="1" i="0" u="none" strike="noStrike" kern="1200" cap="none" spc="0" normalizeH="0" baseline="0" noProof="0" dirty="0">
                <a:ln>
                  <a:noFill/>
                </a:ln>
                <a:solidFill>
                  <a:srgbClr val="0070C0"/>
                </a:solidFill>
                <a:effectLst/>
                <a:uLnTx/>
                <a:uFillTx/>
                <a:latin typeface="Century Gothic" panose="020B0502020202020204" pitchFamily="34" charset="0"/>
              </a:rPr>
              <a:t>Medication Safety Update</a:t>
            </a:r>
          </a:p>
          <a:p>
            <a:pPr marL="0" marR="0" lvl="0" indent="0" algn="l" defTabSz="685800" rtl="0" eaLnBrk="1" fontAlgn="auto" latinLnBrk="0" hangingPunct="1">
              <a:lnSpc>
                <a:spcPts val="2000"/>
              </a:lnSpc>
              <a:spcBef>
                <a:spcPct val="0"/>
              </a:spcBef>
              <a:spcAft>
                <a:spcPts val="0"/>
              </a:spcAft>
              <a:buClrTx/>
              <a:buSzTx/>
              <a:buFontTx/>
              <a:buNone/>
              <a:tabLst/>
              <a:defRPr/>
            </a:pPr>
            <a:r>
              <a:rPr lang="en-GB" sz="300" dirty="0">
                <a:solidFill>
                  <a:prstClr val="black"/>
                </a:solidFill>
                <a:latin typeface="Century Gothic" panose="020B0502020202020204" pitchFamily="34" charset="0"/>
              </a:rPr>
              <a:t> </a:t>
            </a:r>
            <a:r>
              <a:rPr lang="en-GB" sz="1400" dirty="0">
                <a:solidFill>
                  <a:schemeClr val="tx1"/>
                </a:solidFill>
                <a:latin typeface="Century Gothic" panose="020B0502020202020204" pitchFamily="34" charset="0"/>
              </a:rPr>
              <a:t>Author: </a:t>
            </a:r>
            <a:r>
              <a:rPr lang="en-GB" sz="1400" dirty="0">
                <a:solidFill>
                  <a:srgbClr val="0070C0"/>
                </a:solidFill>
                <a:latin typeface="Century Gothic" panose="020B0502020202020204" pitchFamily="34" charset="0"/>
              </a:rPr>
              <a:t>G McIntosh/A Gill	</a:t>
            </a: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rPr>
              <a:t>Date: </a:t>
            </a:r>
            <a:r>
              <a:rPr lang="en-GB" sz="1400" dirty="0">
                <a:solidFill>
                  <a:srgbClr val="0070C0"/>
                </a:solidFill>
                <a:latin typeface="Century Gothic" panose="020B0502020202020204" pitchFamily="34" charset="0"/>
              </a:rPr>
              <a:t>Jan 2024</a:t>
            </a:r>
            <a:r>
              <a:rPr kumimoji="0" lang="en-GB" sz="1400" b="1" i="0" u="none" strike="noStrike" kern="1200" cap="none" spc="0" normalizeH="0" baseline="0" noProof="0" dirty="0">
                <a:ln>
                  <a:noFill/>
                </a:ln>
                <a:solidFill>
                  <a:srgbClr val="0070C0"/>
                </a:solidFill>
                <a:effectLst/>
                <a:uLnTx/>
                <a:uFillTx/>
                <a:latin typeface="Century Gothic" panose="020B0502020202020204" pitchFamily="34" charset="0"/>
              </a:rPr>
              <a:t>	</a:t>
            </a:r>
            <a:r>
              <a:rPr lang="en-GB" sz="1400" b="1" dirty="0">
                <a:solidFill>
                  <a:schemeClr val="tx1"/>
                </a:solidFill>
                <a:latin typeface="Century Gothic" panose="020B0502020202020204" pitchFamily="34" charset="0"/>
              </a:rPr>
              <a:t>Workstream: </a:t>
            </a:r>
            <a:r>
              <a:rPr lang="en-GB" sz="1400" b="1" dirty="0">
                <a:solidFill>
                  <a:srgbClr val="0070C0"/>
                </a:solidFill>
                <a:latin typeface="Century Gothic" panose="020B0502020202020204" pitchFamily="34" charset="0"/>
              </a:rPr>
              <a:t>Patient Safety 1 of 3</a:t>
            </a:r>
            <a:endParaRPr kumimoji="0" lang="en-GB" sz="1400" b="1" i="0" u="none" strike="noStrike" kern="1200" cap="none" spc="0" normalizeH="0" baseline="0" noProof="0" dirty="0">
              <a:ln>
                <a:noFill/>
              </a:ln>
              <a:solidFill>
                <a:srgbClr val="0070C0"/>
              </a:solidFill>
              <a:effectLst/>
              <a:uLnTx/>
              <a:uFillTx/>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A51FFE9F-2F28-0E75-54FC-CADD25219156}"/>
              </a:ext>
            </a:extLst>
          </p:cNvPr>
          <p:cNvGraphicFramePr>
            <a:graphicFrameLocks noGrp="1"/>
          </p:cNvGraphicFramePr>
          <p:nvPr/>
        </p:nvGraphicFramePr>
        <p:xfrm>
          <a:off x="175479" y="4237887"/>
          <a:ext cx="5927609" cy="2444402"/>
        </p:xfrm>
        <a:graphic>
          <a:graphicData uri="http://schemas.openxmlformats.org/drawingml/2006/table">
            <a:tbl>
              <a:tblPr firstRow="1" bandRow="1">
                <a:effectLst/>
              </a:tblPr>
              <a:tblGrid>
                <a:gridCol w="906444">
                  <a:extLst>
                    <a:ext uri="{9D8B030D-6E8A-4147-A177-3AD203B41FA5}">
                      <a16:colId xmlns:a16="http://schemas.microsoft.com/office/drawing/2014/main" val="230909533"/>
                    </a:ext>
                  </a:extLst>
                </a:gridCol>
                <a:gridCol w="5021165">
                  <a:extLst>
                    <a:ext uri="{9D8B030D-6E8A-4147-A177-3AD203B41FA5}">
                      <a16:colId xmlns:a16="http://schemas.microsoft.com/office/drawing/2014/main" val="2458847587"/>
                    </a:ext>
                  </a:extLst>
                </a:gridCol>
              </a:tblGrid>
              <a:tr h="982699">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sz="1000" b="1" kern="0" dirty="0">
                          <a:solidFill>
                            <a:schemeClr val="bg1"/>
                          </a:solidFill>
                          <a:latin typeface="Century Gothic" panose="020B0502020202020204" pitchFamily="34" charset="0"/>
                          <a:ea typeface="+mn-ea"/>
                          <a:cs typeface="Arial" panose="020B0604020202020204" pitchFamily="34" charset="0"/>
                        </a:rPr>
                        <a:t>Actions Completed &amp; Successes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171450" indent="-171450">
                        <a:buFont typeface="Wingdings" panose="05000000000000000000" pitchFamily="2" charset="2"/>
                        <a:buChar char="§"/>
                      </a:pPr>
                      <a:r>
                        <a:rPr lang="en-GB" sz="1000" b="0" i="0" dirty="0">
                          <a:latin typeface="Tahoma" panose="020B0604030504040204" pitchFamily="34" charset="0"/>
                          <a:ea typeface="Tahoma" panose="020B0604030504040204" pitchFamily="34" charset="0"/>
                          <a:cs typeface="Tahoma" panose="020B0604030504040204" pitchFamily="34" charset="0"/>
                        </a:rPr>
                        <a:t>Establishment of Band 8A medication safety pharmacist post (temporary)</a:t>
                      </a:r>
                    </a:p>
                    <a:p>
                      <a:pPr marL="171450" indent="-171450">
                        <a:buFont typeface="Wingdings" panose="05000000000000000000" pitchFamily="2" charset="2"/>
                        <a:buChar char="§"/>
                      </a:pPr>
                      <a:r>
                        <a:rPr lang="en-GB" sz="1000" b="0" i="0" dirty="0">
                          <a:latin typeface="Tahoma" panose="020B0604030504040204" pitchFamily="34" charset="0"/>
                          <a:ea typeface="Tahoma" panose="020B0604030504040204" pitchFamily="34" charset="0"/>
                          <a:cs typeface="Tahoma" panose="020B0604030504040204" pitchFamily="34" charset="0"/>
                        </a:rPr>
                        <a:t>Increased proportion of near miss reporting in Q3 2023/24 across the Trust. </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latin typeface="Tahoma" panose="020B0604030504040204" pitchFamily="34" charset="0"/>
                          <a:ea typeface="Tahoma" panose="020B0604030504040204" pitchFamily="34" charset="0"/>
                          <a:cs typeface="Tahoma" panose="020B0604030504040204" pitchFamily="34" charset="0"/>
                        </a:rPr>
                        <a:t>Medication safety team have completed report builder training to support data analysis and development of dashboards for target areas</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latin typeface="Tahoma" panose="020B0604030504040204" pitchFamily="34" charset="0"/>
                          <a:ea typeface="Tahoma" panose="020B0604030504040204" pitchFamily="34" charset="0"/>
                          <a:cs typeface="Tahoma" panose="020B0604030504040204" pitchFamily="34" charset="0"/>
                        </a:rPr>
                        <a:t>Good engagement and attendance at Medication Safety Collaborative event.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5720476"/>
                  </a:ext>
                </a:extLst>
              </a:tr>
              <a:tr h="893135">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000" b="1" kern="0" noProof="0" dirty="0">
                          <a:solidFill>
                            <a:schemeClr val="bg1"/>
                          </a:solidFill>
                          <a:latin typeface="Century Gothic" panose="020B0502020202020204" pitchFamily="34" charset="0"/>
                          <a:ea typeface="+mn-ea"/>
                          <a:cs typeface="Arial" panose="020B0604020202020204" pitchFamily="34" charset="0"/>
                        </a:rPr>
                        <a:t>Feedback &amp; Lessons Learnt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latin typeface="Tahoma" panose="020B0604030504040204" pitchFamily="34" charset="0"/>
                          <a:ea typeface="Tahoma" panose="020B0604030504040204" pitchFamily="34" charset="0"/>
                          <a:cs typeface="Tahoma" panose="020B0604030504040204" pitchFamily="34" charset="0"/>
                        </a:rPr>
                        <a:t>By division, near miss reporting is approximately 50% of total reports in Medicine and 45% of total reports in Surgery</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latin typeface="Tahoma" panose="020B0604030504040204" pitchFamily="34" charset="0"/>
                          <a:ea typeface="Tahoma" panose="020B0604030504040204" pitchFamily="34" charset="0"/>
                          <a:cs typeface="Tahoma" panose="020B0604030504040204" pitchFamily="34" charset="0"/>
                        </a:rPr>
                        <a:t>Publishing of a delayed and omitted dose Power BI dashboard was awaiting re-establishment of links to Expanse. </a:t>
                      </a:r>
                    </a:p>
                  </a:txBody>
                  <a:tcPr marL="68580" marR="68580" marT="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1640438"/>
                  </a:ext>
                </a:extLst>
              </a:tr>
              <a:tr h="568568">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sz="1000" b="1" kern="0" noProof="0" dirty="0">
                          <a:solidFill>
                            <a:schemeClr val="bg1"/>
                          </a:solidFill>
                          <a:latin typeface="Century Gothic" panose="020B0502020202020204" pitchFamily="34" charset="0"/>
                          <a:ea typeface="+mn-ea"/>
                          <a:cs typeface="Arial" panose="020B0604020202020204" pitchFamily="34" charset="0"/>
                        </a:rPr>
                        <a:t>Issues &amp; Risks to escalate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latin typeface="Tahoma" panose="020B0604030504040204" pitchFamily="34" charset="0"/>
                          <a:ea typeface="Tahoma" panose="020B0604030504040204" pitchFamily="34" charset="0"/>
                          <a:cs typeface="Tahoma" panose="020B0604030504040204" pitchFamily="34" charset="0"/>
                        </a:rPr>
                        <a:t>End of secondment for temporary staff will impede progress with this work</a:t>
                      </a:r>
                    </a:p>
                  </a:txBody>
                  <a:tcPr marL="68580" marR="68580" marT="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1893460"/>
                  </a:ext>
                </a:extLst>
              </a:tr>
            </a:tbl>
          </a:graphicData>
        </a:graphic>
      </p:graphicFrame>
      <p:graphicFrame>
        <p:nvGraphicFramePr>
          <p:cNvPr id="10" name="Table 9">
            <a:extLst>
              <a:ext uri="{FF2B5EF4-FFF2-40B4-BE49-F238E27FC236}">
                <a16:creationId xmlns:a16="http://schemas.microsoft.com/office/drawing/2014/main" id="{9B434EA8-8F22-6B89-E972-1440743447F0}"/>
              </a:ext>
            </a:extLst>
          </p:cNvPr>
          <p:cNvGraphicFramePr>
            <a:graphicFrameLocks noGrp="1"/>
          </p:cNvGraphicFramePr>
          <p:nvPr/>
        </p:nvGraphicFramePr>
        <p:xfrm>
          <a:off x="195280" y="674520"/>
          <a:ext cx="5923379" cy="3495049"/>
        </p:xfrm>
        <a:graphic>
          <a:graphicData uri="http://schemas.openxmlformats.org/drawingml/2006/table">
            <a:tbl>
              <a:tblPr firstRow="1" bandRow="1">
                <a:effectLst/>
              </a:tblPr>
              <a:tblGrid>
                <a:gridCol w="795321">
                  <a:extLst>
                    <a:ext uri="{9D8B030D-6E8A-4147-A177-3AD203B41FA5}">
                      <a16:colId xmlns:a16="http://schemas.microsoft.com/office/drawing/2014/main" val="230909533"/>
                    </a:ext>
                  </a:extLst>
                </a:gridCol>
                <a:gridCol w="5128058">
                  <a:extLst>
                    <a:ext uri="{9D8B030D-6E8A-4147-A177-3AD203B41FA5}">
                      <a16:colId xmlns:a16="http://schemas.microsoft.com/office/drawing/2014/main" val="2458847587"/>
                    </a:ext>
                  </a:extLst>
                </a:gridCol>
              </a:tblGrid>
              <a:tr h="732799">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sz="1000" b="1" kern="0" dirty="0">
                          <a:solidFill>
                            <a:schemeClr val="bg1"/>
                          </a:solidFill>
                          <a:latin typeface="Century Gothic" panose="020B0502020202020204" pitchFamily="34" charset="0"/>
                          <a:ea typeface="+mn-ea"/>
                          <a:cs typeface="Arial" panose="020B0604020202020204" pitchFamily="34" charset="0"/>
                        </a:rPr>
                        <a:t>Problem Statement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b="0" i="0" dirty="0">
                          <a:latin typeface="Tahoma" panose="020B0604030504040204" pitchFamily="34" charset="0"/>
                          <a:ea typeface="Tahoma" panose="020B0604030504040204" pitchFamily="34" charset="0"/>
                          <a:cs typeface="Tahoma" panose="020B0604030504040204" pitchFamily="34" charset="0"/>
                        </a:rPr>
                        <a:t>Medication incidents are consistently the top cause of patient safety incidents reported across the Trust.  A Brilliant Basics approach has been adopted by the team and priority projects were identified in 2022/23 with oversight of the Patient Safety Board.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b="0" i="0" dirty="0">
                          <a:latin typeface="Tahoma" panose="020B0604030504040204" pitchFamily="34" charset="0"/>
                          <a:ea typeface="Tahoma" panose="020B0604030504040204" pitchFamily="34" charset="0"/>
                          <a:cs typeface="Tahoma" panose="020B0604030504040204" pitchFamily="34" charset="0"/>
                        </a:rPr>
                        <a:t>Goals have been reviewed in response to successes and learning from 2022/23.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5720476"/>
                  </a:ext>
                </a:extLst>
              </a:tr>
              <a:tr h="1616626">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000" b="1" kern="0" noProof="0" dirty="0">
                          <a:solidFill>
                            <a:schemeClr val="bg1"/>
                          </a:solidFill>
                          <a:latin typeface="Century Gothic" panose="020B0502020202020204" pitchFamily="34" charset="0"/>
                          <a:ea typeface="+mn-ea"/>
                          <a:cs typeface="Arial" panose="020B0604020202020204" pitchFamily="34" charset="0"/>
                        </a:rPr>
                        <a:t>Vision &amp; Goals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i="0" dirty="0">
                          <a:solidFill>
                            <a:schemeClr val="tx1"/>
                          </a:solidFill>
                          <a:latin typeface="Tahoma" panose="020B0604030504040204" pitchFamily="34" charset="0"/>
                          <a:ea typeface="Tahoma" panose="020B0604030504040204" pitchFamily="34" charset="0"/>
                          <a:cs typeface="Tahoma" panose="020B0604030504040204" pitchFamily="34" charset="0"/>
                        </a:rPr>
                        <a:t>Vision</a:t>
                      </a:r>
                      <a:r>
                        <a:rPr lang="en-GB" sz="1000" b="0" i="0" dirty="0">
                          <a:solidFill>
                            <a:schemeClr val="tx1"/>
                          </a:solidFill>
                          <a:latin typeface="Tahoma" panose="020B0604030504040204" pitchFamily="34" charset="0"/>
                          <a:ea typeface="Tahoma" panose="020B0604030504040204" pitchFamily="34" charset="0"/>
                          <a:cs typeface="Tahoma" panose="020B0604030504040204" pitchFamily="34" charset="0"/>
                        </a:rPr>
                        <a:t>: To reduce, to zero, the medication errors arising from prescribing and/or administration that cause harm to patients by Quarter 4 of 2023/24.​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i="0" dirty="0">
                          <a:solidFill>
                            <a:schemeClr val="tx1"/>
                          </a:solidFill>
                          <a:latin typeface="Tahoma" panose="020B0604030504040204" pitchFamily="34" charset="0"/>
                          <a:ea typeface="Tahoma" panose="020B0604030504040204" pitchFamily="34" charset="0"/>
                          <a:cs typeface="Tahoma" panose="020B0604030504040204" pitchFamily="34" charset="0"/>
                        </a:rPr>
                        <a:t>Goals: ​ (by March 2024)</a:t>
                      </a:r>
                    </a:p>
                    <a:p>
                      <a:pPr marL="228600" indent="-228600" algn="l" rtl="0" fontAlgn="base">
                        <a:buFont typeface="+mj-lt"/>
                        <a:buAutoNum type="arabicPeriod"/>
                      </a:pPr>
                      <a:r>
                        <a:rPr lang="en-GB"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Reduce the number of medication incidents </a:t>
                      </a:r>
                      <a:r>
                        <a:rPr lang="en-GB" sz="10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resulting in harm </a:t>
                      </a:r>
                      <a:r>
                        <a:rPr lang="en-GB"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 patients by 25%</a:t>
                      </a:r>
                    </a:p>
                    <a:p>
                      <a:pPr marL="228600" indent="-228600" algn="l" rtl="0" fontAlgn="base">
                        <a:buFont typeface="+mj-lt"/>
                        <a:buAutoNum type="arabicPeriod"/>
                      </a:pP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Reduce the number of medication errors resulting in </a:t>
                      </a:r>
                      <a:r>
                        <a:rPr lang="en-GB" sz="1000" b="0" i="0" u="sng" dirty="0">
                          <a:solidFill>
                            <a:srgbClr val="000000"/>
                          </a:solidFill>
                          <a:effectLst/>
                          <a:latin typeface="Tahoma" panose="020B0604030504040204" pitchFamily="34" charset="0"/>
                          <a:ea typeface="Tahoma" panose="020B0604030504040204" pitchFamily="34" charset="0"/>
                          <a:cs typeface="Tahoma" panose="020B0604030504040204" pitchFamily="34" charset="0"/>
                        </a:rPr>
                        <a:t>moderate harm </a:t>
                      </a:r>
                      <a:r>
                        <a:rPr lang="en-GB" sz="1000" b="0" i="0" u="non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 zero</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Reduce number of </a:t>
                      </a:r>
                      <a:r>
                        <a:rPr lang="en-GB" sz="1000" b="0" i="0" u="sng" dirty="0">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administration and prescribing incidents reaching a patient </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by 25%</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GB" sz="1000" b="0" i="0" u="none" dirty="0">
                          <a:solidFill>
                            <a:srgbClr val="000000"/>
                          </a:solidFill>
                          <a:effectLst/>
                          <a:latin typeface="Tahoma" panose="020B0604030504040204" pitchFamily="34" charset="0"/>
                          <a:ea typeface="Tahoma" panose="020B0604030504040204" pitchFamily="34" charset="0"/>
                          <a:cs typeface="Tahoma" panose="020B0604030504040204" pitchFamily="34" charset="0"/>
                        </a:rPr>
                        <a:t>Reduce the number of 10-fold medication errors by 25%</a:t>
                      </a:r>
                    </a:p>
                    <a:p>
                      <a:pPr marL="228600" lvl="0" indent="-228600" algn="l">
                        <a:buFont typeface="+mj-lt"/>
                        <a:buAutoNum type="arabicPeriod"/>
                      </a:pP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Increase the </a:t>
                      </a:r>
                      <a:r>
                        <a:rPr lang="en-GB" sz="1000" b="0" i="0" u="sng" dirty="0">
                          <a:solidFill>
                            <a:srgbClr val="000000"/>
                          </a:solidFill>
                          <a:effectLst/>
                          <a:latin typeface="Tahoma" panose="020B0604030504040204" pitchFamily="34" charset="0"/>
                          <a:ea typeface="Tahoma" panose="020B0604030504040204" pitchFamily="34" charset="0"/>
                          <a:cs typeface="Tahoma" panose="020B0604030504040204" pitchFamily="34" charset="0"/>
                        </a:rPr>
                        <a:t>percentage of near miss reporting</a:t>
                      </a: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as a marker for overall medication error reporting rates and the culture of reporting in the Trust</a:t>
                      </a:r>
                    </a:p>
                    <a:p>
                      <a:pPr marL="0" lvl="0" indent="0" algn="l">
                        <a:buFont typeface="+mj-lt"/>
                        <a:buNone/>
                      </a:pPr>
                      <a:r>
                        <a:rPr lang="en-GB" sz="1000" b="1" i="0" dirty="0" err="1">
                          <a:solidFill>
                            <a:srgbClr val="00B0F0"/>
                          </a:solidFill>
                          <a:effectLst/>
                          <a:latin typeface="Tahoma" panose="020B0604030504040204" pitchFamily="34" charset="0"/>
                          <a:ea typeface="Tahoma" panose="020B0604030504040204" pitchFamily="34" charset="0"/>
                          <a:cs typeface="Tahoma" panose="020B0604030504040204" pitchFamily="34" charset="0"/>
                        </a:rPr>
                        <a:t>PSIRF</a:t>
                      </a:r>
                      <a:r>
                        <a:rPr lang="en-GB" sz="1000" b="1"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 priorities</a:t>
                      </a:r>
                      <a:r>
                        <a:rPr lang="en-GB" sz="10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a:t>
                      </a:r>
                    </a:p>
                    <a:p>
                      <a:pPr marL="228600" lvl="0" indent="-228600" algn="l">
                        <a:buFont typeface="+mj-lt"/>
                        <a:buAutoNum type="arabicPeriod"/>
                      </a:pP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Introduce strategies to reduce the likelihood of delayed and omitted doses </a:t>
                      </a:r>
                    </a:p>
                    <a:p>
                      <a:pPr marL="228600" lvl="0" indent="-228600" algn="l">
                        <a:buFont typeface="+mj-lt"/>
                        <a:buAutoNum type="arabicPeriod"/>
                      </a:pPr>
                      <a:r>
                        <a:rPr lang="en-GB" sz="1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Improve the safety of administration of total parenteral nutrition</a:t>
                      </a:r>
                    </a:p>
                  </a:txBody>
                  <a:tcPr marL="68580" marR="68580" marT="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1640438"/>
                  </a:ext>
                </a:extLst>
              </a:tr>
              <a:tr h="348294">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sz="1000" b="1" kern="0" noProof="0" dirty="0">
                          <a:solidFill>
                            <a:schemeClr val="bg1"/>
                          </a:solidFill>
                          <a:latin typeface="Century Gothic" panose="020B0502020202020204" pitchFamily="34" charset="0"/>
                          <a:ea typeface="+mn-ea"/>
                          <a:cs typeface="Arial" panose="020B0604020202020204" pitchFamily="34" charset="0"/>
                        </a:rPr>
                        <a:t>Strategic Objective</a:t>
                      </a:r>
                      <a:endParaRPr lang="en-GB" sz="1000" b="1" kern="0" dirty="0">
                        <a:solidFill>
                          <a:schemeClr val="bg1"/>
                        </a:solidFill>
                        <a:latin typeface="Century Gothic" panose="020B0502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dirty="0">
                          <a:solidFill>
                            <a:schemeClr val="tx1"/>
                          </a:solidFill>
                          <a:latin typeface="Tahoma" panose="020B0604030504040204" pitchFamily="34" charset="0"/>
                          <a:ea typeface="Tahoma" panose="020B0604030504040204" pitchFamily="34" charset="0"/>
                          <a:cs typeface="Tahoma" panose="020B0604030504040204" pitchFamily="34" charset="0"/>
                        </a:rPr>
                        <a:t>Safety, People, Prevention</a:t>
                      </a:r>
                    </a:p>
                  </a:txBody>
                  <a:tcPr marL="68580" marR="68580" marT="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4595516"/>
                  </a:ext>
                </a:extLst>
              </a:tr>
              <a:tr h="318611">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sz="1000" b="1" kern="0" noProof="0" dirty="0">
                          <a:solidFill>
                            <a:schemeClr val="bg1"/>
                          </a:solidFill>
                          <a:latin typeface="Century Gothic" panose="020B0502020202020204" pitchFamily="34" charset="0"/>
                          <a:ea typeface="+mn-ea"/>
                          <a:cs typeface="Arial" panose="020B0604020202020204" pitchFamily="34" charset="0"/>
                        </a:rPr>
                        <a:t>Driver Metric</a:t>
                      </a:r>
                      <a:endParaRPr lang="en-GB" sz="1000" b="1" kern="0" dirty="0">
                        <a:solidFill>
                          <a:schemeClr val="bg1"/>
                        </a:solidFill>
                        <a:latin typeface="Century Gothic" panose="020B0502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dirty="0">
                          <a:solidFill>
                            <a:schemeClr val="tx1"/>
                          </a:solidFill>
                          <a:latin typeface="Tahoma" panose="020B0604030504040204" pitchFamily="34" charset="0"/>
                          <a:ea typeface="Tahoma" panose="020B0604030504040204" pitchFamily="34" charset="0"/>
                          <a:cs typeface="Tahoma" panose="020B0604030504040204" pitchFamily="34" charset="0"/>
                        </a:rPr>
                        <a:t>Number of medication incident reports submitted via InPhase</a:t>
                      </a:r>
                    </a:p>
                  </a:txBody>
                  <a:tcPr marL="68580" marR="68580" marT="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1893460"/>
                  </a:ext>
                </a:extLst>
              </a:tr>
            </a:tbl>
          </a:graphicData>
        </a:graphic>
      </p:graphicFrame>
      <p:sp>
        <p:nvSpPr>
          <p:cNvPr id="13" name="TextBox 12">
            <a:extLst>
              <a:ext uri="{FF2B5EF4-FFF2-40B4-BE49-F238E27FC236}">
                <a16:creationId xmlns:a16="http://schemas.microsoft.com/office/drawing/2014/main" id="{EF986775-EF3C-763C-007A-23967654E56A}"/>
              </a:ext>
            </a:extLst>
          </p:cNvPr>
          <p:cNvSpPr txBox="1"/>
          <p:nvPr/>
        </p:nvSpPr>
        <p:spPr>
          <a:xfrm>
            <a:off x="6118659" y="6206106"/>
            <a:ext cx="5993093" cy="4847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Meeting attendees should have received your slide a week before the meeting. Please assume your slide has been read in advance, and so when presenting, focus on:  </a:t>
            </a:r>
            <a:r>
              <a:rPr kumimoji="0" lang="en-GB" sz="8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What message am I trying to convey </a:t>
            </a:r>
            <a:r>
              <a:rPr kumimoji="0" lang="en-GB"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i.e. How can I succinctly summarise the 3 </a:t>
            </a:r>
            <a:r>
              <a:rPr kumimoji="0" lang="en-GB" sz="85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vivid</a:t>
            </a:r>
            <a:r>
              <a:rPr kumimoji="0" lang="en-GB"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85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blue themes </a:t>
            </a:r>
            <a:r>
              <a:rPr kumimoji="0" lang="en-GB"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n-GB" sz="85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90 seconds each</a:t>
            </a:r>
            <a:r>
              <a:rPr kumimoji="0" lang="en-GB" sz="8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8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What response am I trying to elicit?</a:t>
            </a:r>
          </a:p>
        </p:txBody>
      </p:sp>
      <p:graphicFrame>
        <p:nvGraphicFramePr>
          <p:cNvPr id="16" name="Table 68">
            <a:extLst>
              <a:ext uri="{FF2B5EF4-FFF2-40B4-BE49-F238E27FC236}">
                <a16:creationId xmlns:a16="http://schemas.microsoft.com/office/drawing/2014/main" id="{E7932AF0-480C-D75B-5D7D-D8D7B176A9F8}"/>
              </a:ext>
            </a:extLst>
          </p:cNvPr>
          <p:cNvGraphicFramePr>
            <a:graphicFrameLocks noGrp="1"/>
          </p:cNvGraphicFramePr>
          <p:nvPr/>
        </p:nvGraphicFramePr>
        <p:xfrm>
          <a:off x="6229839" y="735806"/>
          <a:ext cx="5729167" cy="5382698"/>
        </p:xfrm>
        <a:graphic>
          <a:graphicData uri="http://schemas.openxmlformats.org/drawingml/2006/table">
            <a:tbl>
              <a:tblPr firstRow="1" bandRow="1">
                <a:effectLst/>
                <a:tableStyleId>{5C22544A-7EE6-4342-B048-85BDC9FD1C3A}</a:tableStyleId>
              </a:tblPr>
              <a:tblGrid>
                <a:gridCol w="3553922">
                  <a:extLst>
                    <a:ext uri="{9D8B030D-6E8A-4147-A177-3AD203B41FA5}">
                      <a16:colId xmlns:a16="http://schemas.microsoft.com/office/drawing/2014/main" val="2047759512"/>
                    </a:ext>
                  </a:extLst>
                </a:gridCol>
                <a:gridCol w="1312121">
                  <a:extLst>
                    <a:ext uri="{9D8B030D-6E8A-4147-A177-3AD203B41FA5}">
                      <a16:colId xmlns:a16="http://schemas.microsoft.com/office/drawing/2014/main" val="1704346286"/>
                    </a:ext>
                  </a:extLst>
                </a:gridCol>
                <a:gridCol w="863124">
                  <a:extLst>
                    <a:ext uri="{9D8B030D-6E8A-4147-A177-3AD203B41FA5}">
                      <a16:colId xmlns:a16="http://schemas.microsoft.com/office/drawing/2014/main" val="4202098905"/>
                    </a:ext>
                  </a:extLst>
                </a:gridCol>
              </a:tblGrid>
              <a:tr h="314738">
                <a:tc>
                  <a:txBody>
                    <a:bodyPr/>
                    <a:lstStyle/>
                    <a:p>
                      <a:r>
                        <a:rPr lang="en-GB" sz="1000" dirty="0">
                          <a:latin typeface="Century Gothic" panose="020B0502020202020204" pitchFamily="34" charset="0"/>
                          <a:cs typeface="Arial" panose="020B0604020202020204" pitchFamily="34" charset="0"/>
                        </a:rPr>
                        <a:t>Next Steps</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a:txBody>
                    <a:bodyPr/>
                    <a:lstStyle/>
                    <a:p>
                      <a:pPr algn="ctr"/>
                      <a:r>
                        <a:rPr lang="en-GB" sz="1000" dirty="0">
                          <a:latin typeface="Century Gothic" panose="020B0502020202020204" pitchFamily="34" charset="0"/>
                          <a:cs typeface="Arial" panose="020B0604020202020204" pitchFamily="34" charset="0"/>
                        </a:rPr>
                        <a:t>Due Date</a:t>
                      </a:r>
                    </a:p>
                  </a:txBody>
                  <a:tcPr marL="68580" marR="68580" marT="34290" marB="34290">
                    <a:lnT w="12700" cap="flat" cmpd="sng" algn="ctr">
                      <a:solidFill>
                        <a:schemeClr val="tx1"/>
                      </a:solidFill>
                      <a:prstDash val="solid"/>
                      <a:round/>
                      <a:headEnd type="none" w="med" len="med"/>
                      <a:tailEnd type="none" w="med" len="med"/>
                    </a:lnT>
                    <a:solidFill>
                      <a:srgbClr val="002060"/>
                    </a:solidFill>
                  </a:tcPr>
                </a:tc>
                <a:tc>
                  <a:txBody>
                    <a:bodyPr/>
                    <a:lstStyle/>
                    <a:p>
                      <a:pPr algn="ctr"/>
                      <a:r>
                        <a:rPr lang="en-GB" sz="1000" dirty="0">
                          <a:latin typeface="Century Gothic" panose="020B0502020202020204" pitchFamily="34" charset="0"/>
                          <a:cs typeface="Arial" panose="020B0604020202020204" pitchFamily="34" charset="0"/>
                        </a:rPr>
                        <a:t>Status</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3925202581"/>
                  </a:ext>
                </a:extLst>
              </a:tr>
              <a:tr h="314738">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Deep dive into incidents causing harm in Q3</a:t>
                      </a:r>
                      <a:endParaRPr lang="en-GB" sz="10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Oct 23</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3045772365"/>
                  </a:ext>
                </a:extLst>
              </a:tr>
              <a:tr h="300485">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TPN and delayed/omitted doses to feed into </a:t>
                      </a:r>
                      <a:r>
                        <a:rPr lang="en-GB" sz="1000" dirty="0" err="1">
                          <a:latin typeface="Tahoma" panose="020B0604030504040204" pitchFamily="34" charset="0"/>
                          <a:ea typeface="Tahoma" panose="020B0604030504040204" pitchFamily="34" charset="0"/>
                          <a:cs typeface="Tahoma" panose="020B0604030504040204" pitchFamily="34" charset="0"/>
                        </a:rPr>
                        <a:t>PSIRF</a:t>
                      </a:r>
                      <a:r>
                        <a:rPr lang="en-GB" sz="1000" dirty="0">
                          <a:latin typeface="Tahoma" panose="020B0604030504040204" pitchFamily="34" charset="0"/>
                          <a:ea typeface="Tahoma" panose="020B0604030504040204" pitchFamily="34" charset="0"/>
                          <a:cs typeface="Tahoma" panose="020B0604030504040204" pitchFamily="34" charset="0"/>
                        </a:rPr>
                        <a:t> group</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Oct 23</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1974729479"/>
                  </a:ext>
                </a:extLst>
              </a:tr>
              <a:tr h="340242">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Investigate differences in near-miss reporting between Divisions</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Oct 23</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2251798572"/>
                  </a:ext>
                </a:extLst>
              </a:tr>
              <a:tr h="392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Tahoma" panose="020B0604030504040204" pitchFamily="34" charset="0"/>
                          <a:ea typeface="Tahoma" panose="020B0604030504040204" pitchFamily="34" charset="0"/>
                          <a:cs typeface="Tahoma" panose="020B0604030504040204" pitchFamily="34" charset="0"/>
                        </a:rPr>
                        <a:t>Delayed and omitted dose dashboard to be validated and then launched at next Medication Safety Collaborative</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Apr 24</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accent4"/>
                    </a:solidFill>
                  </a:tcPr>
                </a:tc>
                <a:extLst>
                  <a:ext uri="{0D108BD9-81ED-4DB2-BD59-A6C34878D82A}">
                    <a16:rowId xmlns:a16="http://schemas.microsoft.com/office/drawing/2014/main" val="993132769"/>
                  </a:ext>
                </a:extLst>
              </a:tr>
              <a:tr h="392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Tahoma" panose="020B0604030504040204" pitchFamily="34" charset="0"/>
                          <a:ea typeface="Tahoma" panose="020B0604030504040204" pitchFamily="34" charset="0"/>
                          <a:cs typeface="Tahoma" panose="020B0604030504040204" pitchFamily="34" charset="0"/>
                        </a:rPr>
                        <a:t>PSIRF delayed and omitted medicines project to start on 3B as an outlier for late administration of medicines</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Apr 24</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accent4"/>
                    </a:solidFill>
                  </a:tcPr>
                </a:tc>
                <a:extLst>
                  <a:ext uri="{0D108BD9-81ED-4DB2-BD59-A6C34878D82A}">
                    <a16:rowId xmlns:a16="http://schemas.microsoft.com/office/drawing/2014/main" val="4288849966"/>
                  </a:ext>
                </a:extLst>
              </a:tr>
              <a:tr h="309583">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Medication safety learning collaborative planning</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Apr 24</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accent4"/>
                    </a:solidFill>
                  </a:tcPr>
                </a:tc>
                <a:extLst>
                  <a:ext uri="{0D108BD9-81ED-4DB2-BD59-A6C34878D82A}">
                    <a16:rowId xmlns:a16="http://schemas.microsoft.com/office/drawing/2014/main" val="2961991565"/>
                  </a:ext>
                </a:extLst>
              </a:tr>
              <a:tr h="386315">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Updated medication incident response guidance for managers to align to PSIRF principles</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Apr 24</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accent4"/>
                    </a:solidFill>
                  </a:tcPr>
                </a:tc>
                <a:extLst>
                  <a:ext uri="{0D108BD9-81ED-4DB2-BD59-A6C34878D82A}">
                    <a16:rowId xmlns:a16="http://schemas.microsoft.com/office/drawing/2014/main" val="2310019886"/>
                  </a:ext>
                </a:extLst>
              </a:tr>
              <a:tr h="314738">
                <a:tc>
                  <a:txBody>
                    <a:bodyPr/>
                    <a:lstStyle/>
                    <a:p>
                      <a:r>
                        <a:rPr lang="en-GB" sz="1000" b="1" dirty="0">
                          <a:solidFill>
                            <a:schemeClr val="bg1"/>
                          </a:solidFill>
                          <a:latin typeface="Century Gothic" panose="020B0502020202020204" pitchFamily="34" charset="0"/>
                          <a:cs typeface="Arial" panose="020B0604020202020204" pitchFamily="34" charset="0"/>
                        </a:rPr>
                        <a:t>Status of Milestones</a:t>
                      </a:r>
                    </a:p>
                  </a:txBody>
                  <a:tcPr marL="68580" marR="68580" marT="34290" marB="34290">
                    <a:lnL w="12700" cap="flat" cmpd="sng" algn="ctr">
                      <a:solidFill>
                        <a:schemeClr val="tx1"/>
                      </a:solidFill>
                      <a:prstDash val="solid"/>
                      <a:round/>
                      <a:headEnd type="none" w="med" len="med"/>
                      <a:tailEnd type="none" w="med" len="med"/>
                    </a:lnL>
                    <a:solidFill>
                      <a:srgbClr val="0070C0"/>
                    </a:solidFill>
                  </a:tcPr>
                </a:tc>
                <a:tc>
                  <a:txBody>
                    <a:bodyPr/>
                    <a:lstStyle/>
                    <a:p>
                      <a:pPr algn="ctr"/>
                      <a:r>
                        <a:rPr lang="en-GB" sz="1000" b="1" dirty="0">
                          <a:solidFill>
                            <a:schemeClr val="bg1"/>
                          </a:solidFill>
                          <a:latin typeface="Century Gothic" panose="020B0502020202020204" pitchFamily="34" charset="0"/>
                          <a:cs typeface="Arial" panose="020B0604020202020204" pitchFamily="34" charset="0"/>
                        </a:rPr>
                        <a:t>Due Date</a:t>
                      </a:r>
                    </a:p>
                  </a:txBody>
                  <a:tcPr marL="68580" marR="68580" marT="34290" marB="34290">
                    <a:solidFill>
                      <a:srgbClr val="0070C0"/>
                    </a:solidFill>
                  </a:tcPr>
                </a:tc>
                <a:tc>
                  <a:txBody>
                    <a:bodyPr/>
                    <a:lstStyle/>
                    <a:p>
                      <a:pPr algn="ctr"/>
                      <a:r>
                        <a:rPr lang="en-GB" sz="1000" b="1" dirty="0">
                          <a:solidFill>
                            <a:schemeClr val="bg1"/>
                          </a:solidFill>
                          <a:latin typeface="Century Gothic" panose="020B0502020202020204" pitchFamily="34" charset="0"/>
                          <a:cs typeface="Arial" panose="020B0604020202020204" pitchFamily="34" charset="0"/>
                        </a:rPr>
                        <a:t>Status</a:t>
                      </a:r>
                    </a:p>
                  </a:txBody>
                  <a:tcPr marL="68580" marR="68580" marT="34290" marB="34290">
                    <a:lnR w="12700" cap="flat" cmpd="sng" algn="ctr">
                      <a:solidFill>
                        <a:schemeClr val="tx1"/>
                      </a:solidFill>
                      <a:prstDash val="solid"/>
                      <a:round/>
                      <a:headEnd type="none" w="med" len="med"/>
                      <a:tailEnd type="none" w="med" len="med"/>
                    </a:lnR>
                    <a:solidFill>
                      <a:srgbClr val="0070C0"/>
                    </a:solidFill>
                  </a:tcPr>
                </a:tc>
                <a:extLst>
                  <a:ext uri="{0D108BD9-81ED-4DB2-BD59-A6C34878D82A}">
                    <a16:rowId xmlns:a16="http://schemas.microsoft.com/office/drawing/2014/main" val="974689993"/>
                  </a:ext>
                </a:extLst>
              </a:tr>
              <a:tr h="351569">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Band 8A medication safety pharmacist in post</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Feb 24</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4227365019"/>
                  </a:ext>
                </a:extLst>
              </a:tr>
              <a:tr h="404038">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InPhase data analysis/report extraction capabilities within team </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June 23</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3328268678"/>
                  </a:ext>
                </a:extLst>
              </a:tr>
              <a:tr h="411125">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Reformatted single version of Injectable Therapy Guidelines live</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Jan 24</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accent4"/>
                    </a:solidFill>
                  </a:tcPr>
                </a:tc>
                <a:extLst>
                  <a:ext uri="{0D108BD9-81ED-4DB2-BD59-A6C34878D82A}">
                    <a16:rowId xmlns:a16="http://schemas.microsoft.com/office/drawing/2014/main" val="2752556128"/>
                  </a:ext>
                </a:extLst>
              </a:tr>
              <a:tr h="389861">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Guardrails project - standardisation of infusion concentrations implemented</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Mar 24</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accent4"/>
                    </a:solidFill>
                  </a:tcPr>
                </a:tc>
                <a:extLst>
                  <a:ext uri="{0D108BD9-81ED-4DB2-BD59-A6C34878D82A}">
                    <a16:rowId xmlns:a16="http://schemas.microsoft.com/office/drawing/2014/main" val="2014471441"/>
                  </a:ext>
                </a:extLst>
              </a:tr>
              <a:tr h="354418">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Revised list of medications for single checking in Expanse</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Mar 24</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accent4"/>
                    </a:solidFill>
                  </a:tcPr>
                </a:tc>
                <a:extLst>
                  <a:ext uri="{0D108BD9-81ED-4DB2-BD59-A6C34878D82A}">
                    <a16:rowId xmlns:a16="http://schemas.microsoft.com/office/drawing/2014/main" val="2650305046"/>
                  </a:ext>
                </a:extLst>
              </a:tr>
              <a:tr h="370899">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PSIRF project for TPN and Delayed/Omitted medicines completed</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Jul 24</a:t>
                      </a:r>
                    </a:p>
                  </a:txBody>
                  <a:tcPr marL="68580" marR="68580" marT="34290" marB="34290"/>
                </a:tc>
                <a:tc>
                  <a:txBody>
                    <a:bodyPr/>
                    <a:lstStyle/>
                    <a:p>
                      <a:pPr algn="ct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accent4"/>
                    </a:solidFill>
                  </a:tcPr>
                </a:tc>
                <a:extLst>
                  <a:ext uri="{0D108BD9-81ED-4DB2-BD59-A6C34878D82A}">
                    <a16:rowId xmlns:a16="http://schemas.microsoft.com/office/drawing/2014/main" val="613513651"/>
                  </a:ext>
                </a:extLst>
              </a:tr>
            </a:tbl>
          </a:graphicData>
        </a:graphic>
      </p:graphicFrame>
    </p:spTree>
    <p:extLst>
      <p:ext uri="{BB962C8B-B14F-4D97-AF65-F5344CB8AC3E}">
        <p14:creationId xmlns:p14="http://schemas.microsoft.com/office/powerpoint/2010/main" val="98009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EEB0703B-A4EB-4841-B2A9-CDE22F551C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pic>
        <p:nvPicPr>
          <p:cNvPr id="3" name="Picture 2">
            <a:hlinkClick r:id="rId3"/>
            <a:extLst>
              <a:ext uri="{FF2B5EF4-FFF2-40B4-BE49-F238E27FC236}">
                <a16:creationId xmlns:a16="http://schemas.microsoft.com/office/drawing/2014/main" id="{2D31C093-16E1-43D4-BBD1-FD4F3D51B907}"/>
              </a:ext>
            </a:extLst>
          </p:cNvPr>
          <p:cNvPicPr>
            <a:picLocks noChangeAspect="1"/>
          </p:cNvPicPr>
          <p:nvPr/>
        </p:nvPicPr>
        <p:blipFill>
          <a:blip r:embed="rId4"/>
          <a:stretch>
            <a:fillRect/>
          </a:stretch>
        </p:blipFill>
        <p:spPr>
          <a:xfrm>
            <a:off x="9281069" y="66010"/>
            <a:ext cx="2732402" cy="582702"/>
          </a:xfrm>
          <a:prstGeom prst="rect">
            <a:avLst/>
          </a:prstGeom>
        </p:spPr>
      </p:pic>
      <p:sp>
        <p:nvSpPr>
          <p:cNvPr id="15" name="Title 1">
            <a:extLst>
              <a:ext uri="{FF2B5EF4-FFF2-40B4-BE49-F238E27FC236}">
                <a16:creationId xmlns:a16="http://schemas.microsoft.com/office/drawing/2014/main" id="{367E7037-514E-4EAB-A3E8-33A203F31C84}"/>
              </a:ext>
            </a:extLst>
          </p:cNvPr>
          <p:cNvSpPr txBox="1">
            <a:spLocks/>
          </p:cNvSpPr>
          <p:nvPr/>
        </p:nvSpPr>
        <p:spPr>
          <a:xfrm>
            <a:off x="1243583" y="83978"/>
            <a:ext cx="8353089" cy="522224"/>
          </a:xfrm>
          <a:prstGeom prst="rect">
            <a:avLst/>
          </a:prstGeom>
        </p:spPr>
        <p:txBody>
          <a:bodyPr lIns="36000" tIns="36000" rIns="36000" bIns="36000" anchor="ctr"/>
          <a:lstStyle>
            <a:defPPr>
              <a:defRPr lang="en-US"/>
            </a:defPPr>
            <a:lvl1pPr marR="0" lvl="0" indent="0" fontAlgn="auto">
              <a:lnSpc>
                <a:spcPct val="70000"/>
              </a:lnSpc>
              <a:spcBef>
                <a:spcPct val="0"/>
              </a:spcBef>
              <a:spcAft>
                <a:spcPts val="0"/>
              </a:spcAft>
              <a:buClrTx/>
              <a:buSzTx/>
              <a:buFontTx/>
              <a:buNone/>
              <a:tabLst/>
              <a:defRPr sz="2700" b="1">
                <a:solidFill>
                  <a:srgbClr val="00338D"/>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ts val="2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rPr>
              <a:t>PATIENT SAFETY STRATEGY PROGRAMME: </a:t>
            </a:r>
            <a:r>
              <a:rPr kumimoji="0" lang="en-GB" sz="1600" b="1" i="0" u="none" strike="noStrike" kern="1200" cap="none" spc="0" normalizeH="0" baseline="0" noProof="0" dirty="0">
                <a:ln>
                  <a:noFill/>
                </a:ln>
                <a:solidFill>
                  <a:srgbClr val="0070C0"/>
                </a:solidFill>
                <a:effectLst/>
                <a:uLnTx/>
                <a:uFillTx/>
                <a:latin typeface="Century Gothic" panose="020B0502020202020204" pitchFamily="34" charset="0"/>
              </a:rPr>
              <a:t>Medication Safety Update</a:t>
            </a:r>
          </a:p>
          <a:p>
            <a:pPr marL="0" marR="0" lvl="0" indent="0" algn="l" defTabSz="685800" rtl="0" eaLnBrk="1" fontAlgn="auto" latinLnBrk="0" hangingPunct="1">
              <a:lnSpc>
                <a:spcPts val="2000"/>
              </a:lnSpc>
              <a:spcBef>
                <a:spcPct val="0"/>
              </a:spcBef>
              <a:spcAft>
                <a:spcPts val="0"/>
              </a:spcAft>
              <a:buClrTx/>
              <a:buSzTx/>
              <a:buFontTx/>
              <a:buNone/>
              <a:tabLst/>
              <a:defRPr/>
            </a:pPr>
            <a:r>
              <a:rPr lang="en-GB" sz="300" dirty="0">
                <a:solidFill>
                  <a:prstClr val="black"/>
                </a:solidFill>
                <a:latin typeface="Century Gothic" panose="020B0502020202020204" pitchFamily="34" charset="0"/>
              </a:rPr>
              <a:t> </a:t>
            </a:r>
            <a:r>
              <a:rPr lang="en-GB" sz="1400" dirty="0">
                <a:solidFill>
                  <a:schemeClr val="tx1"/>
                </a:solidFill>
                <a:latin typeface="Century Gothic" panose="020B0502020202020204" pitchFamily="34" charset="0"/>
              </a:rPr>
              <a:t>Author: </a:t>
            </a:r>
            <a:r>
              <a:rPr lang="en-GB" sz="1400" dirty="0">
                <a:solidFill>
                  <a:srgbClr val="0070C0"/>
                </a:solidFill>
                <a:latin typeface="Century Gothic" panose="020B0502020202020204" pitchFamily="34" charset="0"/>
              </a:rPr>
              <a:t>G McIntosh/A Gill	</a:t>
            </a: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rPr>
              <a:t>Date: </a:t>
            </a:r>
            <a:r>
              <a:rPr lang="en-GB" sz="1400" dirty="0">
                <a:solidFill>
                  <a:srgbClr val="0070C0"/>
                </a:solidFill>
                <a:latin typeface="Century Gothic" panose="020B0502020202020204" pitchFamily="34" charset="0"/>
              </a:rPr>
              <a:t>Jan 2024</a:t>
            </a:r>
            <a:r>
              <a:rPr kumimoji="0" lang="en-GB" sz="1400" b="1" i="0" u="none" strike="noStrike" kern="1200" cap="none" spc="0" normalizeH="0" baseline="0" noProof="0" dirty="0">
                <a:ln>
                  <a:noFill/>
                </a:ln>
                <a:solidFill>
                  <a:srgbClr val="0070C0"/>
                </a:solidFill>
                <a:effectLst/>
                <a:uLnTx/>
                <a:uFillTx/>
                <a:latin typeface="Century Gothic" panose="020B0502020202020204" pitchFamily="34" charset="0"/>
              </a:rPr>
              <a:t>	</a:t>
            </a:r>
            <a:r>
              <a:rPr lang="en-GB" sz="1400" b="1" dirty="0">
                <a:solidFill>
                  <a:schemeClr val="tx1"/>
                </a:solidFill>
                <a:latin typeface="Century Gothic" panose="020B0502020202020204" pitchFamily="34" charset="0"/>
              </a:rPr>
              <a:t>Workstream: </a:t>
            </a:r>
            <a:r>
              <a:rPr lang="en-GB" sz="1400" b="1" dirty="0">
                <a:solidFill>
                  <a:srgbClr val="0070C0"/>
                </a:solidFill>
                <a:latin typeface="Century Gothic" panose="020B0502020202020204" pitchFamily="34" charset="0"/>
              </a:rPr>
              <a:t>Patient Safety p2 of 3 </a:t>
            </a:r>
            <a:endParaRPr kumimoji="0" lang="en-GB" sz="1400" b="1" i="0"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14" name="Rectangle 13">
            <a:extLst>
              <a:ext uri="{FF2B5EF4-FFF2-40B4-BE49-F238E27FC236}">
                <a16:creationId xmlns:a16="http://schemas.microsoft.com/office/drawing/2014/main" id="{7D6DD3B4-230B-8AFF-45B0-410D8F673F9F}"/>
              </a:ext>
            </a:extLst>
          </p:cNvPr>
          <p:cNvSpPr/>
          <p:nvPr/>
        </p:nvSpPr>
        <p:spPr>
          <a:xfrm>
            <a:off x="74897" y="778668"/>
            <a:ext cx="12018824" cy="5912186"/>
          </a:xfrm>
          <a:prstGeom prst="rect">
            <a:avLst/>
          </a:prstGeom>
          <a:solidFill>
            <a:sysClr val="window" lastClr="FFFFFF"/>
          </a:solidFill>
          <a:ln w="19050" cap="flat" cmpd="sng" algn="ctr">
            <a:solidFill>
              <a:schemeClr val="tx1">
                <a:lumMod val="75000"/>
                <a:lumOff val="25000"/>
              </a:schemeClr>
            </a:solidFill>
            <a:prstDash val="solid"/>
            <a:miter lim="800000"/>
          </a:ln>
          <a:effectLst/>
        </p:spPr>
        <p:txBody>
          <a:bodyPr rtlCol="0" anchor="t"/>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Metrics and Analysis:</a:t>
            </a:r>
            <a:r>
              <a:rPr kumimoji="0" lang="en-GB" sz="1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 </a:t>
            </a:r>
            <a:r>
              <a:rPr kumimoji="0" lang="en-GB" sz="10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rPr>
              <a:t>Trend and Current Data vs Target</a:t>
            </a:r>
            <a:endParaRPr kumimoji="0" lang="en-GB" sz="1000" b="1"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0338D"/>
              </a:solidFill>
              <a:effectLst/>
              <a:uLnTx/>
              <a:uFillTx/>
              <a:latin typeface="Century Gothic" panose="020B0502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5EBC4CF-BA28-034F-6C35-3A00F183E1E7}"/>
              </a:ext>
            </a:extLst>
          </p:cNvPr>
          <p:cNvSpPr txBox="1"/>
          <p:nvPr/>
        </p:nvSpPr>
        <p:spPr>
          <a:xfrm>
            <a:off x="112707" y="3907663"/>
            <a:ext cx="1479892" cy="169277"/>
          </a:xfrm>
          <a:prstGeom prst="rect">
            <a:avLst/>
          </a:prstGeom>
          <a:noFill/>
        </p:spPr>
        <p:txBody>
          <a:bodyPr wrap="none" rtlCol="0">
            <a:spAutoFit/>
          </a:bodyPr>
          <a:lstStyle/>
          <a:p>
            <a:r>
              <a:rPr lang="en-GB" sz="500" b="1" dirty="0">
                <a:latin typeface="Tahoma" panose="020B0604030504040204" pitchFamily="34" charset="0"/>
                <a:ea typeface="Tahoma" panose="020B0604030504040204" pitchFamily="34" charset="0"/>
                <a:cs typeface="Tahoma" panose="020B0604030504040204" pitchFamily="34" charset="0"/>
              </a:rPr>
              <a:t>10 fold medication incidents per month:</a:t>
            </a:r>
          </a:p>
        </p:txBody>
      </p:sp>
      <p:sp>
        <p:nvSpPr>
          <p:cNvPr id="22" name="TextBox 21">
            <a:extLst>
              <a:ext uri="{FF2B5EF4-FFF2-40B4-BE49-F238E27FC236}">
                <a16:creationId xmlns:a16="http://schemas.microsoft.com/office/drawing/2014/main" id="{34D5B7BB-49E9-0797-0692-74BE0F980708}"/>
              </a:ext>
            </a:extLst>
          </p:cNvPr>
          <p:cNvSpPr txBox="1"/>
          <p:nvPr/>
        </p:nvSpPr>
        <p:spPr>
          <a:xfrm>
            <a:off x="98279" y="998035"/>
            <a:ext cx="1494320" cy="169277"/>
          </a:xfrm>
          <a:prstGeom prst="rect">
            <a:avLst/>
          </a:prstGeom>
          <a:noFill/>
        </p:spPr>
        <p:txBody>
          <a:bodyPr wrap="none" rtlCol="0">
            <a:spAutoFit/>
          </a:bodyPr>
          <a:lstStyle/>
          <a:p>
            <a:r>
              <a:rPr lang="en-GB" sz="500" b="1" dirty="0">
                <a:latin typeface="Tahoma" panose="020B0604030504040204" pitchFamily="34" charset="0"/>
                <a:ea typeface="Tahoma" panose="020B0604030504040204" pitchFamily="34" charset="0"/>
                <a:cs typeface="Tahoma" panose="020B0604030504040204" pitchFamily="34" charset="0"/>
              </a:rPr>
              <a:t>Total number of incidents by harm level:</a:t>
            </a:r>
          </a:p>
        </p:txBody>
      </p:sp>
      <p:sp>
        <p:nvSpPr>
          <p:cNvPr id="23" name="TextBox 22">
            <a:extLst>
              <a:ext uri="{FF2B5EF4-FFF2-40B4-BE49-F238E27FC236}">
                <a16:creationId xmlns:a16="http://schemas.microsoft.com/office/drawing/2014/main" id="{14B69182-1E4E-FB7E-165C-33DD266A9F1D}"/>
              </a:ext>
            </a:extLst>
          </p:cNvPr>
          <p:cNvSpPr txBox="1"/>
          <p:nvPr/>
        </p:nvSpPr>
        <p:spPr>
          <a:xfrm>
            <a:off x="2432303" y="3923264"/>
            <a:ext cx="1487908" cy="169277"/>
          </a:xfrm>
          <a:prstGeom prst="rect">
            <a:avLst/>
          </a:prstGeom>
          <a:noFill/>
        </p:spPr>
        <p:txBody>
          <a:bodyPr wrap="none" rtlCol="0">
            <a:spAutoFit/>
          </a:bodyPr>
          <a:lstStyle/>
          <a:p>
            <a:r>
              <a:rPr lang="en-GB" sz="500" b="1" dirty="0">
                <a:latin typeface="Tahoma" panose="020B0604030504040204" pitchFamily="34" charset="0"/>
                <a:ea typeface="Tahoma" panose="020B0604030504040204" pitchFamily="34" charset="0"/>
                <a:cs typeface="Tahoma" panose="020B0604030504040204" pitchFamily="34" charset="0"/>
              </a:rPr>
              <a:t>Proportions of process types per month:</a:t>
            </a:r>
          </a:p>
        </p:txBody>
      </p:sp>
      <p:graphicFrame>
        <p:nvGraphicFramePr>
          <p:cNvPr id="4" name="Table 3">
            <a:extLst>
              <a:ext uri="{FF2B5EF4-FFF2-40B4-BE49-F238E27FC236}">
                <a16:creationId xmlns:a16="http://schemas.microsoft.com/office/drawing/2014/main" id="{12ECBD48-AA34-394A-5204-789976F7327B}"/>
              </a:ext>
            </a:extLst>
          </p:cNvPr>
          <p:cNvGraphicFramePr>
            <a:graphicFrameLocks noGrp="1"/>
          </p:cNvGraphicFramePr>
          <p:nvPr/>
        </p:nvGraphicFramePr>
        <p:xfrm>
          <a:off x="6262837" y="4063279"/>
          <a:ext cx="5665721" cy="2487560"/>
        </p:xfrm>
        <a:graphic>
          <a:graphicData uri="http://schemas.openxmlformats.org/drawingml/2006/table">
            <a:tbl>
              <a:tblPr firstRow="1" firstCol="1" bandRow="1"/>
              <a:tblGrid>
                <a:gridCol w="3665471">
                  <a:extLst>
                    <a:ext uri="{9D8B030D-6E8A-4147-A177-3AD203B41FA5}">
                      <a16:colId xmlns:a16="http://schemas.microsoft.com/office/drawing/2014/main" val="1244539327"/>
                    </a:ext>
                  </a:extLst>
                </a:gridCol>
                <a:gridCol w="523875">
                  <a:extLst>
                    <a:ext uri="{9D8B030D-6E8A-4147-A177-3AD203B41FA5}">
                      <a16:colId xmlns:a16="http://schemas.microsoft.com/office/drawing/2014/main" val="1396663434"/>
                    </a:ext>
                  </a:extLst>
                </a:gridCol>
                <a:gridCol w="523875">
                  <a:extLst>
                    <a:ext uri="{9D8B030D-6E8A-4147-A177-3AD203B41FA5}">
                      <a16:colId xmlns:a16="http://schemas.microsoft.com/office/drawing/2014/main" val="507834169"/>
                    </a:ext>
                  </a:extLst>
                </a:gridCol>
                <a:gridCol w="952500">
                  <a:extLst>
                    <a:ext uri="{9D8B030D-6E8A-4147-A177-3AD203B41FA5}">
                      <a16:colId xmlns:a16="http://schemas.microsoft.com/office/drawing/2014/main" val="2146748395"/>
                    </a:ext>
                  </a:extLst>
                </a:gridCol>
              </a:tblGrid>
              <a:tr h="326597">
                <a:tc>
                  <a:txBody>
                    <a:bodyPr/>
                    <a:lstStyle/>
                    <a:p>
                      <a:pPr>
                        <a:lnSpc>
                          <a:spcPct val="100000"/>
                        </a:lnSpc>
                        <a:spcAft>
                          <a:spcPts val="0"/>
                        </a:spcAft>
                      </a:pPr>
                      <a:r>
                        <a:rPr lang="en-GB" sz="1100" b="1" dirty="0">
                          <a:effectLst/>
                          <a:latin typeface="Calibri" panose="020F0502020204030204" pitchFamily="34" charset="0"/>
                          <a:ea typeface="Calibri" panose="020F0502020204030204" pitchFamily="34" charset="0"/>
                          <a:cs typeface="Calibri" panose="020F0502020204030204" pitchFamily="34" charset="0"/>
                        </a:rPr>
                        <a:t>Goals for 2023/24: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100" b="1" dirty="0">
                          <a:effectLst/>
                          <a:latin typeface="Calibri" panose="020F0502020204030204" pitchFamily="34" charset="0"/>
                          <a:ea typeface="Calibri" panose="020F0502020204030204" pitchFamily="34" charset="0"/>
                          <a:cs typeface="Calibri" panose="020F0502020204030204" pitchFamily="34" charset="0"/>
                        </a:rPr>
                        <a:t>22/23 total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100" b="1" dirty="0">
                          <a:effectLst/>
                          <a:latin typeface="Calibri" panose="020F0502020204030204" pitchFamily="34" charset="0"/>
                          <a:ea typeface="Calibri" panose="020F0502020204030204" pitchFamily="34" charset="0"/>
                          <a:cs typeface="Calibri" panose="020F0502020204030204" pitchFamily="34" charset="0"/>
                        </a:rPr>
                        <a:t>23/24 goal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100" b="1" dirty="0">
                          <a:effectLst/>
                          <a:latin typeface="Calibri" panose="020F0502020204030204" pitchFamily="34" charset="0"/>
                          <a:ea typeface="Calibri" panose="020F0502020204030204" pitchFamily="34" charset="0"/>
                          <a:cs typeface="Calibri" panose="020F0502020204030204" pitchFamily="34" charset="0"/>
                        </a:rPr>
                        <a:t>23/24 to date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917406"/>
                  </a:ext>
                </a:extLst>
              </a:tr>
              <a:tr h="430456">
                <a:tc>
                  <a:txBody>
                    <a:bodyPr/>
                    <a:lstStyle/>
                    <a:p>
                      <a:pP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reduce the number of medication incidents resulting in harm to patients by 25% using 2022/23 a baseline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9B"/>
                    </a:solidFill>
                  </a:tcPr>
                </a:tc>
                <a:tc>
                  <a:txBody>
                    <a:bodyPr/>
                    <a:lstStyle/>
                    <a:p>
                      <a:pPr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9B"/>
                    </a:solidFill>
                  </a:tcPr>
                </a:tc>
                <a:tc>
                  <a:txBody>
                    <a:bodyPr/>
                    <a:lstStyle/>
                    <a:p>
                      <a:pPr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9B"/>
                    </a:solidFill>
                  </a:tcPr>
                </a:tc>
                <a:tc>
                  <a:txBody>
                    <a:bodyPr/>
                    <a:lstStyle/>
                    <a:p>
                      <a:pPr algn="ctr">
                        <a:lnSpc>
                          <a:spcPct val="100000"/>
                        </a:lnSpc>
                        <a:spcAft>
                          <a:spcPts val="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MERP 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9B"/>
                    </a:solidFill>
                  </a:tcPr>
                </a:tc>
                <a:extLst>
                  <a:ext uri="{0D108BD9-81ED-4DB2-BD59-A6C34878D82A}">
                    <a16:rowId xmlns:a16="http://schemas.microsoft.com/office/drawing/2014/main" val="1025251234"/>
                  </a:ext>
                </a:extLst>
              </a:tr>
              <a:tr h="430456">
                <a:tc>
                  <a:txBody>
                    <a:bodyPr/>
                    <a:lstStyle/>
                    <a:p>
                      <a:pP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increase the percentage of near miss reports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MERP</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&amp; B) using 2022/23 as a baseline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01493500"/>
                  </a:ext>
                </a:extLst>
              </a:tr>
              <a:tr h="430456">
                <a:tc>
                  <a:txBody>
                    <a:bodyPr/>
                    <a:lstStyle/>
                    <a:p>
                      <a:pP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reduce the number of medication errors resulting in moderate harm (</a:t>
                      </a:r>
                      <a:r>
                        <a:rPr lang="en-GB"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MERP</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 to zero</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15528247"/>
                  </a:ext>
                </a:extLst>
              </a:tr>
              <a:tr h="430456">
                <a:tc>
                  <a:txBody>
                    <a:bodyPr/>
                    <a:lstStyle/>
                    <a:p>
                      <a:pPr fontAlgn="base">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To reduce the number of administration and prescribing incidents reaching a patient (MERP C+) by 25%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608</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453</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n-GB" sz="11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385</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21657970"/>
                  </a:ext>
                </a:extLst>
              </a:tr>
              <a:tr h="430456">
                <a:tc>
                  <a:txBody>
                    <a:bodyPr/>
                    <a:lstStyle/>
                    <a:p>
                      <a:pPr fontAlgn="base">
                        <a:lnSpc>
                          <a:spcPct val="100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 reduce the number of 10-fold medication errors by 25% using 2022/23 as a baseline</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69"/>
                    </a:solidFill>
                  </a:tcPr>
                </a:tc>
                <a:tc>
                  <a:txBody>
                    <a:bodyPr/>
                    <a:lstStyle/>
                    <a:p>
                      <a:pPr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69"/>
                    </a:solidFill>
                  </a:tcPr>
                </a:tc>
                <a:tc>
                  <a:txBody>
                    <a:bodyPr/>
                    <a:lstStyle/>
                    <a:p>
                      <a:pPr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69"/>
                    </a:solidFill>
                  </a:tcPr>
                </a:tc>
                <a:tc>
                  <a:txBody>
                    <a:bodyPr/>
                    <a:lstStyle/>
                    <a:p>
                      <a:pPr algn="ctr">
                        <a:lnSpc>
                          <a:spcPct val="100000"/>
                        </a:lnSpc>
                        <a:spcAft>
                          <a:spcPts val="0"/>
                        </a:spcAft>
                      </a:pPr>
                      <a:r>
                        <a:rPr lang="en-GB" sz="11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32</a:t>
                      </a:r>
                      <a:r>
                        <a:rPr lang="en-GB"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(9 reached a patient)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69"/>
                    </a:solidFill>
                  </a:tcPr>
                </a:tc>
                <a:extLst>
                  <a:ext uri="{0D108BD9-81ED-4DB2-BD59-A6C34878D82A}">
                    <a16:rowId xmlns:a16="http://schemas.microsoft.com/office/drawing/2014/main" val="1740969095"/>
                  </a:ext>
                </a:extLst>
              </a:tr>
            </a:tbl>
          </a:graphicData>
        </a:graphic>
      </p:graphicFrame>
      <p:pic>
        <p:nvPicPr>
          <p:cNvPr id="5" name="Picture 4">
            <a:extLst>
              <a:ext uri="{FF2B5EF4-FFF2-40B4-BE49-F238E27FC236}">
                <a16:creationId xmlns:a16="http://schemas.microsoft.com/office/drawing/2014/main" id="{681C418C-EE19-786C-644C-E3CD7FBCFEFC}"/>
              </a:ext>
            </a:extLst>
          </p:cNvPr>
          <p:cNvPicPr>
            <a:picLocks noChangeAspect="1"/>
          </p:cNvPicPr>
          <p:nvPr/>
        </p:nvPicPr>
        <p:blipFill>
          <a:blip r:embed="rId5"/>
          <a:stretch>
            <a:fillRect/>
          </a:stretch>
        </p:blipFill>
        <p:spPr>
          <a:xfrm>
            <a:off x="191241" y="1167312"/>
            <a:ext cx="4508350" cy="2602183"/>
          </a:xfrm>
          <a:prstGeom prst="rect">
            <a:avLst/>
          </a:prstGeom>
        </p:spPr>
      </p:pic>
      <p:pic>
        <p:nvPicPr>
          <p:cNvPr id="7" name="Picture 6">
            <a:extLst>
              <a:ext uri="{FF2B5EF4-FFF2-40B4-BE49-F238E27FC236}">
                <a16:creationId xmlns:a16="http://schemas.microsoft.com/office/drawing/2014/main" id="{568ED6AA-61B4-8DF1-1EF3-3609C1CA3B02}"/>
              </a:ext>
            </a:extLst>
          </p:cNvPr>
          <p:cNvPicPr>
            <a:picLocks noChangeAspect="1"/>
          </p:cNvPicPr>
          <p:nvPr/>
        </p:nvPicPr>
        <p:blipFill>
          <a:blip r:embed="rId6"/>
          <a:stretch>
            <a:fillRect/>
          </a:stretch>
        </p:blipFill>
        <p:spPr>
          <a:xfrm>
            <a:off x="142576" y="4079728"/>
            <a:ext cx="2272964" cy="1370151"/>
          </a:xfrm>
          <a:prstGeom prst="rect">
            <a:avLst/>
          </a:prstGeom>
        </p:spPr>
      </p:pic>
      <p:pic>
        <p:nvPicPr>
          <p:cNvPr id="11" name="Picture 10">
            <a:extLst>
              <a:ext uri="{FF2B5EF4-FFF2-40B4-BE49-F238E27FC236}">
                <a16:creationId xmlns:a16="http://schemas.microsoft.com/office/drawing/2014/main" id="{2B2B2927-85A8-194C-35DB-86C2459DBDA1}"/>
              </a:ext>
            </a:extLst>
          </p:cNvPr>
          <p:cNvPicPr>
            <a:picLocks noChangeAspect="1"/>
          </p:cNvPicPr>
          <p:nvPr/>
        </p:nvPicPr>
        <p:blipFill>
          <a:blip r:embed="rId7"/>
          <a:stretch>
            <a:fillRect/>
          </a:stretch>
        </p:blipFill>
        <p:spPr>
          <a:xfrm>
            <a:off x="2496515" y="4094183"/>
            <a:ext cx="3599485" cy="2342042"/>
          </a:xfrm>
          <a:prstGeom prst="rect">
            <a:avLst/>
          </a:prstGeom>
        </p:spPr>
      </p:pic>
      <p:pic>
        <p:nvPicPr>
          <p:cNvPr id="17" name="Picture 16">
            <a:extLst>
              <a:ext uri="{FF2B5EF4-FFF2-40B4-BE49-F238E27FC236}">
                <a16:creationId xmlns:a16="http://schemas.microsoft.com/office/drawing/2014/main" id="{446BE229-7AA1-8731-6B2B-3A16CA200487}"/>
              </a:ext>
            </a:extLst>
          </p:cNvPr>
          <p:cNvPicPr>
            <a:picLocks noChangeAspect="1"/>
          </p:cNvPicPr>
          <p:nvPr/>
        </p:nvPicPr>
        <p:blipFill>
          <a:blip r:embed="rId8"/>
          <a:stretch>
            <a:fillRect/>
          </a:stretch>
        </p:blipFill>
        <p:spPr>
          <a:xfrm>
            <a:off x="4905631" y="1726729"/>
            <a:ext cx="7095128" cy="2135983"/>
          </a:xfrm>
          <a:prstGeom prst="rect">
            <a:avLst/>
          </a:prstGeom>
        </p:spPr>
      </p:pic>
      <p:sp>
        <p:nvSpPr>
          <p:cNvPr id="19" name="TextBox 18">
            <a:extLst>
              <a:ext uri="{FF2B5EF4-FFF2-40B4-BE49-F238E27FC236}">
                <a16:creationId xmlns:a16="http://schemas.microsoft.com/office/drawing/2014/main" id="{FA5A117D-5182-F540-76DF-3DF3D5A30F4E}"/>
              </a:ext>
            </a:extLst>
          </p:cNvPr>
          <p:cNvSpPr txBox="1"/>
          <p:nvPr/>
        </p:nvSpPr>
        <p:spPr>
          <a:xfrm>
            <a:off x="4905631" y="1082673"/>
            <a:ext cx="3193503" cy="246221"/>
          </a:xfrm>
          <a:prstGeom prst="rect">
            <a:avLst/>
          </a:prstGeom>
          <a:noFill/>
        </p:spPr>
        <p:txBody>
          <a:bodyPr wrap="none" rtlCol="0">
            <a:spAutoFit/>
          </a:bodyPr>
          <a:lstStyle/>
          <a:p>
            <a:r>
              <a:rPr lang="en-GB" sz="500" b="1" dirty="0">
                <a:latin typeface="Tahoma" panose="020B0604030504040204" pitchFamily="34" charset="0"/>
                <a:ea typeface="Tahoma" panose="020B0604030504040204" pitchFamily="34" charset="0"/>
                <a:cs typeface="Tahoma" panose="020B0604030504040204" pitchFamily="34" charset="0"/>
              </a:rPr>
              <a:t>Total number of incidents per department, coloured to show proportion of near miss reports:</a:t>
            </a:r>
          </a:p>
          <a:p>
            <a:r>
              <a:rPr lang="en-GB" sz="500" b="1" dirty="0">
                <a:latin typeface="Tahoma" panose="020B0604030504040204" pitchFamily="34" charset="0"/>
                <a:ea typeface="Tahoma" panose="020B0604030504040204" pitchFamily="34" charset="0"/>
                <a:cs typeface="Tahoma" panose="020B0604030504040204" pitchFamily="34" charset="0"/>
              </a:rPr>
              <a:t>(Green = near miss incident / Red = incident reached a patient)</a:t>
            </a:r>
          </a:p>
        </p:txBody>
      </p:sp>
    </p:spTree>
    <p:extLst>
      <p:ext uri="{BB962C8B-B14F-4D97-AF65-F5344CB8AC3E}">
        <p14:creationId xmlns:p14="http://schemas.microsoft.com/office/powerpoint/2010/main" val="413512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2CA07A-B593-E1AF-E839-F4BB1CBCCD9C}"/>
              </a:ext>
            </a:extLst>
          </p:cNvPr>
          <p:cNvGraphicFramePr>
            <a:graphicFrameLocks noGrp="1"/>
          </p:cNvGraphicFramePr>
          <p:nvPr/>
        </p:nvGraphicFramePr>
        <p:xfrm>
          <a:off x="146050" y="87386"/>
          <a:ext cx="11899900" cy="6727917"/>
        </p:xfrm>
        <a:graphic>
          <a:graphicData uri="http://schemas.openxmlformats.org/drawingml/2006/table">
            <a:tbl>
              <a:tblPr firstRow="1" bandRow="1">
                <a:tableStyleId>{5940675A-B579-460E-94D1-54222C63F5DA}</a:tableStyleId>
              </a:tblPr>
              <a:tblGrid>
                <a:gridCol w="1242533">
                  <a:extLst>
                    <a:ext uri="{9D8B030D-6E8A-4147-A177-3AD203B41FA5}">
                      <a16:colId xmlns:a16="http://schemas.microsoft.com/office/drawing/2014/main" val="4028396082"/>
                    </a:ext>
                  </a:extLst>
                </a:gridCol>
                <a:gridCol w="3383442">
                  <a:extLst>
                    <a:ext uri="{9D8B030D-6E8A-4147-A177-3AD203B41FA5}">
                      <a16:colId xmlns:a16="http://schemas.microsoft.com/office/drawing/2014/main" val="2855584664"/>
                    </a:ext>
                  </a:extLst>
                </a:gridCol>
                <a:gridCol w="1114425">
                  <a:extLst>
                    <a:ext uri="{9D8B030D-6E8A-4147-A177-3AD203B41FA5}">
                      <a16:colId xmlns:a16="http://schemas.microsoft.com/office/drawing/2014/main" val="11429386"/>
                    </a:ext>
                  </a:extLst>
                </a:gridCol>
                <a:gridCol w="2923658">
                  <a:extLst>
                    <a:ext uri="{9D8B030D-6E8A-4147-A177-3AD203B41FA5}">
                      <a16:colId xmlns:a16="http://schemas.microsoft.com/office/drawing/2014/main" val="3308981060"/>
                    </a:ext>
                  </a:extLst>
                </a:gridCol>
                <a:gridCol w="3235842">
                  <a:extLst>
                    <a:ext uri="{9D8B030D-6E8A-4147-A177-3AD203B41FA5}">
                      <a16:colId xmlns:a16="http://schemas.microsoft.com/office/drawing/2014/main" val="2929081945"/>
                    </a:ext>
                  </a:extLst>
                </a:gridCol>
              </a:tblGrid>
              <a:tr h="860825">
                <a:tc gridSpan="4">
                  <a:txBody>
                    <a:bodyPr/>
                    <a:lstStyle/>
                    <a:p>
                      <a:r>
                        <a:rPr lang="en-GB" sz="2400" b="1" dirty="0">
                          <a:latin typeface="Tahoma" panose="020B0604030504040204" pitchFamily="34" charset="0"/>
                          <a:ea typeface="Tahoma" panose="020B0604030504040204" pitchFamily="34" charset="0"/>
                          <a:cs typeface="Tahoma" panose="020B0604030504040204" pitchFamily="34" charset="0"/>
                        </a:rPr>
                        <a:t>Medication Incidents Resulting in Harm:  </a:t>
                      </a:r>
                    </a:p>
                    <a:p>
                      <a:r>
                        <a:rPr lang="en-GB" sz="2400" b="1" dirty="0">
                          <a:latin typeface="Tahoma" panose="020B0604030504040204" pitchFamily="34" charset="0"/>
                          <a:ea typeface="Tahoma" panose="020B0604030504040204" pitchFamily="34" charset="0"/>
                          <a:cs typeface="Tahoma" panose="020B0604030504040204" pitchFamily="34" charset="0"/>
                        </a:rPr>
                        <a:t>Quarter 3 (Oct-Dec) 2023</a:t>
                      </a:r>
                    </a:p>
                  </a:txBody>
                  <a:tcPr anchor="ctr"/>
                </a:tc>
                <a:tc hMerge="1">
                  <a:txBody>
                    <a:bodyPr/>
                    <a:lstStyle/>
                    <a:p>
                      <a:endParaRPr lang="en-GB"/>
                    </a:p>
                  </a:txBody>
                  <a:tcPr/>
                </a:tc>
                <a:tc hMerge="1">
                  <a:txBody>
                    <a:bodyPr/>
                    <a:lstStyle/>
                    <a:p>
                      <a:endParaRPr lang="en-GB" dirty="0"/>
                    </a:p>
                  </a:txBody>
                  <a:tcPr/>
                </a:tc>
                <a:tc hMerge="1">
                  <a:txBody>
                    <a:bodyPr/>
                    <a:lstStyle/>
                    <a:p>
                      <a:endParaRPr lang="en-GB"/>
                    </a:p>
                  </a:txBody>
                  <a:tcPr/>
                </a:tc>
                <a:tc rowSpan="4">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i="1" dirty="0">
                          <a:latin typeface="Tahoma" panose="020B0604030504040204" pitchFamily="34" charset="0"/>
                          <a:ea typeface="Tahoma" panose="020B0604030504040204" pitchFamily="34" charset="0"/>
                          <a:cs typeface="Tahoma" panose="020B0604030504040204" pitchFamily="34" charset="0"/>
                          <a:hlinkClick r:id="rId3"/>
                        </a:rPr>
                        <a:t>https://www.nccmerp.org/sites/default/files/index-color-2021-draft-change-10-2022.pdf</a:t>
                      </a:r>
                      <a:endParaRPr lang="en-GB" sz="700" i="1" dirty="0">
                        <a:latin typeface="Tahoma" panose="020B0604030504040204" pitchFamily="34" charset="0"/>
                        <a:ea typeface="Tahoma" panose="020B0604030504040204" pitchFamily="34" charset="0"/>
                        <a:cs typeface="Tahoma" panose="020B0604030504040204" pitchFamily="34" charset="0"/>
                      </a:endParaRPr>
                    </a:p>
                  </a:txBody>
                  <a:tcPr anchor="b"/>
                </a:tc>
                <a:extLst>
                  <a:ext uri="{0D108BD9-81ED-4DB2-BD59-A6C34878D82A}">
                    <a16:rowId xmlns:a16="http://schemas.microsoft.com/office/drawing/2014/main" val="567254797"/>
                  </a:ext>
                </a:extLst>
              </a:tr>
              <a:tr h="271001">
                <a:tc>
                  <a:txBody>
                    <a:bodyPr/>
                    <a:lstStyle/>
                    <a:p>
                      <a:r>
                        <a:rPr lang="en-GB" sz="1100" b="1" dirty="0" err="1">
                          <a:latin typeface="Tahoma" panose="020B0604030504040204" pitchFamily="34" charset="0"/>
                          <a:ea typeface="Tahoma" panose="020B0604030504040204" pitchFamily="34" charset="0"/>
                          <a:cs typeface="Tahoma" panose="020B0604030504040204" pitchFamily="34" charset="0"/>
                        </a:rPr>
                        <a:t>LFPSE</a:t>
                      </a:r>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050" b="1" dirty="0">
                          <a:latin typeface="Tahoma" panose="020B0604030504040204" pitchFamily="34" charset="0"/>
                          <a:ea typeface="Tahoma" panose="020B0604030504040204" pitchFamily="34" charset="0"/>
                          <a:cs typeface="Tahoma" panose="020B0604030504040204" pitchFamily="34" charset="0"/>
                        </a:rPr>
                        <a:t>16x</a:t>
                      </a:r>
                      <a:r>
                        <a:rPr lang="en-GB" sz="1050" dirty="0">
                          <a:latin typeface="Tahoma" panose="020B0604030504040204" pitchFamily="34" charset="0"/>
                          <a:ea typeface="Tahoma" panose="020B0604030504040204" pitchFamily="34" charset="0"/>
                          <a:cs typeface="Tahoma" panose="020B0604030504040204" pitchFamily="34" charset="0"/>
                        </a:rPr>
                        <a:t> LOW physical harm </a:t>
                      </a:r>
                      <a:r>
                        <a:rPr lang="en-GB" sz="1050" i="0" dirty="0">
                          <a:latin typeface="Tahoma" panose="020B0604030504040204" pitchFamily="34" charset="0"/>
                          <a:ea typeface="Tahoma" panose="020B0604030504040204" pitchFamily="34" charset="0"/>
                          <a:cs typeface="Tahoma" panose="020B0604030504040204" pitchFamily="34" charset="0"/>
                        </a:rPr>
                        <a:t>(5% of total reported)</a:t>
                      </a:r>
                    </a:p>
                  </a:txBody>
                  <a:tcPr anchor="ct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Tahoma" panose="020B0604030504040204" pitchFamily="34" charset="0"/>
                          <a:ea typeface="Tahoma" panose="020B0604030504040204" pitchFamily="34" charset="0"/>
                          <a:cs typeface="Tahoma" panose="020B0604030504040204" pitchFamily="34" charset="0"/>
                        </a:rPr>
                        <a:t>No ten-fold errors.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Tahoma" panose="020B0604030504040204" pitchFamily="34" charset="0"/>
                          <a:ea typeface="Tahoma" panose="020B0604030504040204" pitchFamily="34" charset="0"/>
                          <a:cs typeface="Tahoma" panose="020B0604030504040204" pitchFamily="34" charset="0"/>
                        </a:rPr>
                        <a:t>Skin reactions from topical anaesthetics have been noted thrice this quarter and also in previous quarters due to prolonged use or missed allergy status.  The medication safety team are working on potential solutions to improve documentation of these on Expanse.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Tahoma" panose="020B0604030504040204" pitchFamily="34" charset="0"/>
                          <a:ea typeface="Tahoma" panose="020B0604030504040204" pitchFamily="34" charset="0"/>
                          <a:cs typeface="Tahoma" panose="020B0604030504040204" pitchFamily="34" charset="0"/>
                        </a:rPr>
                        <a:t>Communication </a:t>
                      </a:r>
                      <a:r>
                        <a:rPr lang="en-GB" sz="1000" b="0">
                          <a:latin typeface="Tahoma" panose="020B0604030504040204" pitchFamily="34" charset="0"/>
                          <a:ea typeface="Tahoma" panose="020B0604030504040204" pitchFamily="34" charset="0"/>
                          <a:cs typeface="Tahoma" panose="020B0604030504040204" pitchFamily="34" charset="0"/>
                        </a:rPr>
                        <a:t>of treatment plans </a:t>
                      </a:r>
                      <a:r>
                        <a:rPr lang="en-GB" sz="1000" b="0" dirty="0">
                          <a:latin typeface="Tahoma" panose="020B0604030504040204" pitchFamily="34" charset="0"/>
                          <a:ea typeface="Tahoma" panose="020B0604030504040204" pitchFamily="34" charset="0"/>
                          <a:cs typeface="Tahoma" panose="020B0604030504040204" pitchFamily="34" charset="0"/>
                        </a:rPr>
                        <a:t>between prescribing and nursing teams continues to be a key contributing factor to </a:t>
                      </a:r>
                      <a:r>
                        <a:rPr lang="en-GB" sz="1000" b="0">
                          <a:latin typeface="Tahoma" panose="020B0604030504040204" pitchFamily="34" charset="0"/>
                          <a:ea typeface="Tahoma" panose="020B0604030504040204" pitchFamily="34" charset="0"/>
                          <a:cs typeface="Tahoma" panose="020B0604030504040204" pitchFamily="34" charset="0"/>
                        </a:rPr>
                        <a:t>harmful incidents.</a:t>
                      </a:r>
                      <a:endParaRPr lang="en-GB" sz="1000" b="0" dirty="0">
                        <a:latin typeface="Tahoma" panose="020B0604030504040204" pitchFamily="34" charset="0"/>
                        <a:ea typeface="Tahoma" panose="020B0604030504040204" pitchFamily="34" charset="0"/>
                        <a:cs typeface="Tahoma" panose="020B0604030504040204" pitchFamily="34" charset="0"/>
                      </a:endParaRPr>
                    </a:p>
                  </a:txBody>
                  <a:tcPr anchor="ctr"/>
                </a:tc>
                <a:tc rowSpan="3" hMerge="1">
                  <a:txBody>
                    <a:bodyPr/>
                    <a:lstStyle/>
                    <a:p>
                      <a:endParaRPr lang="en-GB"/>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70347330"/>
                  </a:ext>
                </a:extLst>
              </a:tr>
              <a:tr h="430413">
                <a:tc>
                  <a:txBody>
                    <a:bodyPr/>
                    <a:lstStyle/>
                    <a:p>
                      <a:r>
                        <a:rPr lang="en-GB" sz="1100" b="1" dirty="0" err="1">
                          <a:latin typeface="Tahoma" panose="020B0604030504040204" pitchFamily="34" charset="0"/>
                          <a:ea typeface="Tahoma" panose="020B0604030504040204" pitchFamily="34" charset="0"/>
                          <a:cs typeface="Tahoma" panose="020B0604030504040204" pitchFamily="34" charset="0"/>
                        </a:rPr>
                        <a:t>NCC</a:t>
                      </a:r>
                      <a:r>
                        <a:rPr lang="en-GB" sz="1100" b="1" dirty="0">
                          <a:latin typeface="Tahoma" panose="020B0604030504040204" pitchFamily="34" charset="0"/>
                          <a:ea typeface="Tahoma" panose="020B0604030504040204" pitchFamily="34" charset="0"/>
                          <a:cs typeface="Tahoma" panose="020B0604030504040204" pitchFamily="34" charset="0"/>
                        </a:rPr>
                        <a:t> </a:t>
                      </a:r>
                      <a:r>
                        <a:rPr lang="en-GB" sz="1100" b="1" dirty="0" err="1">
                          <a:latin typeface="Tahoma" panose="020B0604030504040204" pitchFamily="34" charset="0"/>
                          <a:ea typeface="Tahoma" panose="020B0604030504040204" pitchFamily="34" charset="0"/>
                          <a:cs typeface="Tahoma" panose="020B0604030504040204" pitchFamily="34" charset="0"/>
                        </a:rPr>
                        <a:t>MERP</a:t>
                      </a:r>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chemeClr val="accent6"/>
                          </a:solidFill>
                          <a:latin typeface="Tahoma" panose="020B0604030504040204" pitchFamily="34" charset="0"/>
                          <a:ea typeface="Tahoma" panose="020B0604030504040204" pitchFamily="34" charset="0"/>
                          <a:cs typeface="Tahoma" panose="020B0604030504040204" pitchFamily="34" charset="0"/>
                        </a:rPr>
                        <a:t>5x</a:t>
                      </a:r>
                      <a:r>
                        <a:rPr lang="en-GB" sz="105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GB" sz="1050" dirty="0" err="1">
                          <a:solidFill>
                            <a:schemeClr val="accent6"/>
                          </a:solidFill>
                          <a:latin typeface="Tahoma" panose="020B0604030504040204" pitchFamily="34" charset="0"/>
                          <a:ea typeface="Tahoma" panose="020B0604030504040204" pitchFamily="34" charset="0"/>
                          <a:cs typeface="Tahoma" panose="020B0604030504040204" pitchFamily="34" charset="0"/>
                        </a:rPr>
                        <a:t>MERP</a:t>
                      </a:r>
                      <a:r>
                        <a:rPr lang="en-GB" sz="1050" dirty="0">
                          <a:solidFill>
                            <a:schemeClr val="accent6"/>
                          </a:solidFill>
                          <a:latin typeface="Tahoma" panose="020B0604030504040204" pitchFamily="34" charset="0"/>
                          <a:ea typeface="Tahoma" panose="020B0604030504040204" pitchFamily="34" charset="0"/>
                          <a:cs typeface="Tahoma" panose="020B0604030504040204" pitchFamily="34" charset="0"/>
                        </a:rPr>
                        <a:t> E – error, temporary harm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rgbClr val="FF9225"/>
                          </a:solidFill>
                          <a:latin typeface="Tahoma" panose="020B0604030504040204" pitchFamily="34" charset="0"/>
                          <a:ea typeface="Tahoma" panose="020B0604030504040204" pitchFamily="34" charset="0"/>
                          <a:cs typeface="Tahoma" panose="020B0604030504040204" pitchFamily="34" charset="0"/>
                        </a:rPr>
                        <a:t>11x</a:t>
                      </a:r>
                      <a:r>
                        <a:rPr lang="en-GB" sz="1050" dirty="0">
                          <a:solidFill>
                            <a:srgbClr val="FF9225"/>
                          </a:solidFill>
                          <a:latin typeface="Tahoma" panose="020B0604030504040204" pitchFamily="34" charset="0"/>
                          <a:ea typeface="Tahoma" panose="020B0604030504040204" pitchFamily="34" charset="0"/>
                          <a:cs typeface="Tahoma" panose="020B0604030504040204" pitchFamily="34" charset="0"/>
                        </a:rPr>
                        <a:t> </a:t>
                      </a:r>
                      <a:r>
                        <a:rPr lang="en-GB" sz="1050" dirty="0" err="1">
                          <a:solidFill>
                            <a:srgbClr val="FF9225"/>
                          </a:solidFill>
                          <a:latin typeface="Tahoma" panose="020B0604030504040204" pitchFamily="34" charset="0"/>
                          <a:ea typeface="Tahoma" panose="020B0604030504040204" pitchFamily="34" charset="0"/>
                          <a:cs typeface="Tahoma" panose="020B0604030504040204" pitchFamily="34" charset="0"/>
                        </a:rPr>
                        <a:t>MERP</a:t>
                      </a:r>
                      <a:r>
                        <a:rPr lang="en-GB" sz="1050" dirty="0">
                          <a:solidFill>
                            <a:srgbClr val="FF9225"/>
                          </a:solidFill>
                          <a:latin typeface="Tahoma" panose="020B0604030504040204" pitchFamily="34" charset="0"/>
                          <a:ea typeface="Tahoma" panose="020B0604030504040204" pitchFamily="34" charset="0"/>
                          <a:cs typeface="Tahoma" panose="020B0604030504040204" pitchFamily="34" charset="0"/>
                        </a:rPr>
                        <a:t> D – error, no harm, monitoring required</a:t>
                      </a:r>
                    </a:p>
                  </a:txBody>
                  <a:tcPr anchor="ct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671576436"/>
                  </a:ext>
                </a:extLst>
              </a:tr>
              <a:tr h="932561">
                <a:tc>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PROCESS</a:t>
                      </a:r>
                    </a:p>
                    <a:p>
                      <a:r>
                        <a:rPr lang="en-GB" sz="800" b="0" dirty="0">
                          <a:latin typeface="Tahoma" panose="020B0604030504040204" pitchFamily="34" charset="0"/>
                          <a:ea typeface="Tahoma" panose="020B0604030504040204" pitchFamily="34" charset="0"/>
                          <a:cs typeface="Tahoma" panose="020B0604030504040204" pitchFamily="34" charset="0"/>
                        </a:rPr>
                        <a:t>(multiple can be selected per incident)</a:t>
                      </a:r>
                    </a:p>
                  </a:txBody>
                  <a:tcPr anchor="ctr"/>
                </a:tc>
                <a:tc>
                  <a:txBody>
                    <a:bodyPr/>
                    <a:lstStyle/>
                    <a:p>
                      <a:r>
                        <a:rPr lang="en-GB" sz="1050" b="1" dirty="0">
                          <a:latin typeface="Tahoma" panose="020B0604030504040204" pitchFamily="34" charset="0"/>
                          <a:ea typeface="Tahoma" panose="020B0604030504040204" pitchFamily="34" charset="0"/>
                          <a:cs typeface="Tahoma" panose="020B0604030504040204" pitchFamily="34" charset="0"/>
                        </a:rPr>
                        <a:t>5x</a:t>
                      </a:r>
                      <a:r>
                        <a:rPr lang="en-GB" sz="1050" dirty="0">
                          <a:latin typeface="Tahoma" panose="020B0604030504040204" pitchFamily="34" charset="0"/>
                          <a:ea typeface="Tahoma" panose="020B0604030504040204" pitchFamily="34" charset="0"/>
                          <a:cs typeface="Tahoma" panose="020B0604030504040204" pitchFamily="34" charset="0"/>
                        </a:rPr>
                        <a:t> prescribing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atin typeface="Tahoma" panose="020B0604030504040204" pitchFamily="34" charset="0"/>
                          <a:ea typeface="Tahoma" panose="020B0604030504040204" pitchFamily="34" charset="0"/>
                          <a:cs typeface="Tahoma" panose="020B0604030504040204" pitchFamily="34" charset="0"/>
                        </a:rPr>
                        <a:t>10x</a:t>
                      </a:r>
                      <a:r>
                        <a:rPr lang="en-GB" sz="1050" dirty="0">
                          <a:latin typeface="Tahoma" panose="020B0604030504040204" pitchFamily="34" charset="0"/>
                          <a:ea typeface="Tahoma" panose="020B0604030504040204" pitchFamily="34" charset="0"/>
                          <a:cs typeface="Tahoma" panose="020B0604030504040204" pitchFamily="34" charset="0"/>
                        </a:rPr>
                        <a:t>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atin typeface="Tahoma" panose="020B0604030504040204" pitchFamily="34" charset="0"/>
                          <a:ea typeface="Tahoma" panose="020B0604030504040204" pitchFamily="34" charset="0"/>
                          <a:cs typeface="Tahoma" panose="020B0604030504040204" pitchFamily="34" charset="0"/>
                        </a:rPr>
                        <a:t>2x</a:t>
                      </a:r>
                      <a:r>
                        <a:rPr lang="en-GB" sz="1050" dirty="0">
                          <a:latin typeface="Tahoma" panose="020B0604030504040204" pitchFamily="34" charset="0"/>
                          <a:ea typeface="Tahoma" panose="020B0604030504040204" pitchFamily="34" charset="0"/>
                          <a:cs typeface="Tahoma" panose="020B0604030504040204" pitchFamily="34" charset="0"/>
                        </a:rPr>
                        <a:t> monitoring and follow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atin typeface="Tahoma" panose="020B0604030504040204" pitchFamily="34" charset="0"/>
                          <a:ea typeface="Tahoma" panose="020B0604030504040204" pitchFamily="34" charset="0"/>
                          <a:cs typeface="Tahoma" panose="020B0604030504040204" pitchFamily="34" charset="0"/>
                        </a:rPr>
                        <a:t>2x</a:t>
                      </a:r>
                      <a:r>
                        <a:rPr lang="en-GB" sz="1050" dirty="0">
                          <a:latin typeface="Tahoma" panose="020B0604030504040204" pitchFamily="34" charset="0"/>
                          <a:ea typeface="Tahoma" panose="020B0604030504040204" pitchFamily="34" charset="0"/>
                          <a:cs typeface="Tahoma" panose="020B0604030504040204" pitchFamily="34" charset="0"/>
                        </a:rPr>
                        <a:t> discharge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atin typeface="Tahoma" panose="020B0604030504040204" pitchFamily="34" charset="0"/>
                          <a:ea typeface="Tahoma" panose="020B0604030504040204" pitchFamily="34" charset="0"/>
                          <a:cs typeface="Tahoma" panose="020B0604030504040204" pitchFamily="34" charset="0"/>
                        </a:rPr>
                        <a:t>1x </a:t>
                      </a:r>
                      <a:r>
                        <a:rPr lang="en-GB" sz="1050" b="0" dirty="0">
                          <a:latin typeface="Tahoma" panose="020B0604030504040204" pitchFamily="34" charset="0"/>
                          <a:ea typeface="Tahoma" panose="020B0604030504040204" pitchFamily="34" charset="0"/>
                          <a:cs typeface="Tahoma" panose="020B0604030504040204" pitchFamily="34" charset="0"/>
                        </a:rPr>
                        <a:t>use of patient own medication</a:t>
                      </a:r>
                      <a:endParaRPr lang="en-GB" sz="1050" b="1" dirty="0">
                        <a:latin typeface="Tahoma" panose="020B0604030504040204" pitchFamily="34" charset="0"/>
                        <a:ea typeface="Tahoma" panose="020B0604030504040204" pitchFamily="34" charset="0"/>
                        <a:cs typeface="Tahoma" panose="020B0604030504040204" pitchFamily="34" charset="0"/>
                      </a:endParaRPr>
                    </a:p>
                  </a:txBody>
                  <a:tcPr anchor="ct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4232435"/>
                  </a:ext>
                </a:extLst>
              </a:tr>
              <a:tr h="1350199">
                <a:tc rowSpan="2">
                  <a:txBody>
                    <a:bodyPr/>
                    <a:lstStyle/>
                    <a:p>
                      <a:r>
                        <a:rPr lang="en-GB" sz="1100" b="1" dirty="0">
                          <a:latin typeface="Tahoma" panose="020B0604030504040204" pitchFamily="34" charset="0"/>
                          <a:ea typeface="Tahoma" panose="020B0604030504040204" pitchFamily="34" charset="0"/>
                          <a:cs typeface="Tahoma" panose="020B0604030504040204" pitchFamily="34" charset="0"/>
                        </a:rPr>
                        <a:t>TYPE</a:t>
                      </a:r>
                    </a:p>
                  </a:txBody>
                  <a:tcPr anchor="ctr"/>
                </a:tc>
                <a:tc rowSpan="2">
                  <a:txBody>
                    <a:bodyPr/>
                    <a:lstStyle/>
                    <a:p>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000" b="1" dirty="0">
                          <a:latin typeface="Tahoma" panose="020B0604030504040204" pitchFamily="34" charset="0"/>
                          <a:ea typeface="Tahoma" panose="020B0604030504040204" pitchFamily="34" charset="0"/>
                          <a:cs typeface="Tahoma" panose="020B0604030504040204" pitchFamily="34" charset="0"/>
                        </a:rPr>
                        <a:t>SURGERY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tc>
                <a:tc gridSpan="2">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Patient did not receive salbutamol nebulisers frequently enough due to miscommunication between teams, resulting in deterioration and escalation of treatment. </a:t>
                      </a:r>
                      <a:r>
                        <a:rPr lang="en-GB" sz="900" b="1" dirty="0">
                          <a:solidFill>
                            <a:schemeClr val="accent6"/>
                          </a:solidFill>
                          <a:latin typeface="Tahoma" panose="020B0604030504040204" pitchFamily="34" charset="0"/>
                          <a:ea typeface="Tahoma" panose="020B0604030504040204" pitchFamily="34" charset="0"/>
                          <a:cs typeface="Tahoma" panose="020B0604030504040204" pitchFamily="34" charset="0"/>
                        </a:rPr>
                        <a: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Patient not provided with antibiotics post theatre from day case. Patient had been grafted, returned to the ward for review of wound and the wound was found to be infected and the graft lost</a:t>
                      </a:r>
                      <a:r>
                        <a:rPr lang="en-GB" sz="900" b="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GB" sz="900" b="1" dirty="0">
                          <a:solidFill>
                            <a:schemeClr val="accent6"/>
                          </a:solidFill>
                          <a:latin typeface="Tahoma" panose="020B0604030504040204" pitchFamily="34" charset="0"/>
                          <a:ea typeface="Tahoma" panose="020B0604030504040204" pitchFamily="34" charset="0"/>
                          <a:cs typeface="Tahoma" panose="020B0604030504040204" pitchFamily="34" charset="0"/>
                        </a:rPr>
                        <a:t>(E)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dirty="0" err="1">
                          <a:solidFill>
                            <a:schemeClr val="tx1"/>
                          </a:solidFill>
                          <a:latin typeface="Tahoma" panose="020B0604030504040204" pitchFamily="34" charset="0"/>
                          <a:ea typeface="Tahoma" panose="020B0604030504040204" pitchFamily="34" charset="0"/>
                          <a:cs typeface="Tahoma" panose="020B0604030504040204" pitchFamily="34" charset="0"/>
                        </a:rPr>
                        <a:t>Ametop</a:t>
                      </a: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 applied to patient with known allergy.  Irritated skin</a:t>
                      </a:r>
                      <a:r>
                        <a:rPr lang="en-GB" sz="900" b="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GB" sz="900" b="1" dirty="0">
                          <a:solidFill>
                            <a:schemeClr val="accent6"/>
                          </a:solidFill>
                          <a:latin typeface="Tahoma" panose="020B0604030504040204" pitchFamily="34" charset="0"/>
                          <a:ea typeface="Tahoma" panose="020B0604030504040204" pitchFamily="34" charset="0"/>
                          <a:cs typeface="Tahoma" panose="020B0604030504040204" pitchFamily="34" charset="0"/>
                        </a:rPr>
                        <a:t>(E)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Patient given antihypertensive medication intended for a different patient.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Hourly salbutamol nebulisers not given overnight. Required increased frequency when realised.</a:t>
                      </a:r>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Gentamicin sample not taken at the right time resulting in extra being taken from patient.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p>
                  </a:txBody>
                  <a:tcPr anchor="ctr"/>
                </a:tc>
                <a:tc hMerge="1">
                  <a:txBody>
                    <a:bodyPr/>
                    <a:lstStyle/>
                    <a:p>
                      <a:endParaRPr lang="en-GB"/>
                    </a:p>
                  </a:txBody>
                  <a:tcPr/>
                </a:tc>
                <a:extLst>
                  <a:ext uri="{0D108BD9-81ED-4DB2-BD59-A6C34878D82A}">
                    <a16:rowId xmlns:a16="http://schemas.microsoft.com/office/drawing/2014/main" val="414160945"/>
                  </a:ext>
                </a:extLst>
              </a:tr>
              <a:tr h="250775">
                <a:tc vMerge="1">
                  <a:txBody>
                    <a:bodyPr/>
                    <a:lstStyle/>
                    <a:p>
                      <a:endParaRPr lang="en-GB" sz="1100" b="1" dirty="0">
                        <a:latin typeface="Tahoma" panose="020B0604030504040204" pitchFamily="34" charset="0"/>
                        <a:ea typeface="Tahoma" panose="020B0604030504040204" pitchFamily="34" charset="0"/>
                        <a:cs typeface="Tahoma" panose="020B0604030504040204" pitchFamily="34" charset="0"/>
                      </a:endParaRPr>
                    </a:p>
                  </a:txBody>
                  <a:tcPr anchor="ctr"/>
                </a:tc>
                <a:tc vMerge="1">
                  <a:txBody>
                    <a:bodyPr/>
                    <a:lstStyle/>
                    <a:p>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rowSpan="3">
                  <a:txBody>
                    <a:bodyPr/>
                    <a:lstStyle/>
                    <a:p>
                      <a:r>
                        <a:rPr lang="en-GB"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MEDICINE DETAILS</a:t>
                      </a:r>
                      <a:endParaRPr lang="en-GB" dirty="0"/>
                    </a:p>
                  </a:txBody>
                  <a:tcPr anchor="ctr"/>
                </a:tc>
                <a:tc rowSpan="3" gridSpan="2">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Mild frostbite injury from prolonged use of ethyl chloride spray</a:t>
                      </a:r>
                      <a:r>
                        <a:rPr lang="en-GB" sz="900" b="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GB" sz="900" b="1" dirty="0">
                          <a:solidFill>
                            <a:schemeClr val="accent6"/>
                          </a:solidFill>
                          <a:latin typeface="Tahoma" panose="020B0604030504040204" pitchFamily="34" charset="0"/>
                          <a:ea typeface="Tahoma" panose="020B0604030504040204" pitchFamily="34" charset="0"/>
                          <a:cs typeface="Tahoma" panose="020B0604030504040204" pitchFamily="34" charset="0"/>
                        </a:rPr>
                        <a: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Undocumented application of </a:t>
                      </a:r>
                      <a:r>
                        <a:rPr lang="en-GB" sz="900" b="0" dirty="0" err="1">
                          <a:solidFill>
                            <a:schemeClr val="tx1"/>
                          </a:solidFill>
                          <a:latin typeface="Tahoma" panose="020B0604030504040204" pitchFamily="34" charset="0"/>
                          <a:ea typeface="Tahoma" panose="020B0604030504040204" pitchFamily="34" charset="0"/>
                          <a:cs typeface="Tahoma" panose="020B0604030504040204" pitchFamily="34" charset="0"/>
                        </a:rPr>
                        <a:t>ametop</a:t>
                      </a: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 resulting in prolonged use.  Irritated skin with blister and peeling skin.</a:t>
                      </a:r>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900" b="1" dirty="0">
                          <a:solidFill>
                            <a:schemeClr val="accent6"/>
                          </a:solidFill>
                          <a:latin typeface="Tahoma" panose="020B0604030504040204" pitchFamily="34" charset="0"/>
                          <a:ea typeface="Tahoma" panose="020B0604030504040204" pitchFamily="34" charset="0"/>
                          <a:cs typeface="Tahoma" panose="020B0604030504040204" pitchFamily="34" charset="0"/>
                        </a:rPr>
                        <a:t>(E)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Patient given a double dose of phenytoin for her weight in ED. Required a phenytoin level which was high.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p>
                    <a:p>
                      <a:pPr marL="228600" indent="-228600">
                        <a:buFont typeface="+mj-lt"/>
                        <a:buAutoNum type="arabicPeriod"/>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Patient prescribed an antibiotic that had a known interaction with their chemotherapy. Patient was slow to clear the chemotherapy leading to the use of </a:t>
                      </a:r>
                      <a:r>
                        <a:rPr lang="en-GB" sz="900" b="0" dirty="0" err="1">
                          <a:solidFill>
                            <a:schemeClr val="tx1"/>
                          </a:solidFill>
                          <a:latin typeface="Tahoma" panose="020B0604030504040204" pitchFamily="34" charset="0"/>
                          <a:ea typeface="Tahoma" panose="020B0604030504040204" pitchFamily="34" charset="0"/>
                          <a:cs typeface="Tahoma" panose="020B0604030504040204" pitchFamily="34" charset="0"/>
                        </a:rPr>
                        <a:t>glucarpidase</a:t>
                      </a: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 treatment. No other observed harm.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p>
                    <a:p>
                      <a:pPr marL="228600" indent="-228600">
                        <a:buFont typeface="+mj-lt"/>
                        <a:buAutoNum type="arabicPeriod"/>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Delay to treatment of measured low blood glucose levels due to unavailability of stock on the ward. Prolonged period of drowsiness. Stable following treatment.</a:t>
                      </a:r>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p>
                    <a:p>
                      <a:pPr marL="228600" indent="-228600">
                        <a:buFont typeface="+mj-lt"/>
                        <a:buAutoNum type="arabicPeriod"/>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Patient a medication that contains 38% alcohol and is therefore not suitable for children, despite being licensed for children. Product not identified as being unsuitable for 14 months.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p>
                    <a:p>
                      <a:pPr marL="228600" indent="-228600">
                        <a:buFont typeface="+mj-lt"/>
                        <a:buAutoNum type="arabicPeriod"/>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Patient discharged without having their </a:t>
                      </a:r>
                      <a:r>
                        <a:rPr lang="en-GB" sz="900" b="0" dirty="0" err="1">
                          <a:solidFill>
                            <a:schemeClr val="tx1"/>
                          </a:solidFill>
                          <a:latin typeface="Tahoma" panose="020B0604030504040204" pitchFamily="34" charset="0"/>
                          <a:ea typeface="Tahoma" panose="020B0604030504040204" pitchFamily="34" charset="0"/>
                          <a:cs typeface="Tahoma" panose="020B0604030504040204" pitchFamily="34" charset="0"/>
                        </a:rPr>
                        <a:t>portacath</a:t>
                      </a: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 flushed – needed to return to the ward for this.</a:t>
                      </a:r>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p>
                    <a:p>
                      <a:pPr marL="228600" indent="-228600">
                        <a:buFont typeface="+mj-lt"/>
                        <a:buAutoNum type="arabicPeriod"/>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Fluids administered too fast overnight, several extra bloods test required.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Patient received an extra dose of medication due to being booked into day case at 2-week intervals rather than 4-week.</a:t>
                      </a:r>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p>
                  </a:txBody>
                  <a:tcPr anchor="ctr"/>
                </a:tc>
                <a:tc rowSpan="3" hMerge="1">
                  <a:txBody>
                    <a:bodyPr/>
                    <a:lstStyle/>
                    <a:p>
                      <a:endParaRPr lang="en-GB"/>
                    </a:p>
                  </a:txBody>
                  <a:tcPr/>
                </a:tc>
                <a:extLst>
                  <a:ext uri="{0D108BD9-81ED-4DB2-BD59-A6C34878D82A}">
                    <a16:rowId xmlns:a16="http://schemas.microsoft.com/office/drawing/2014/main" val="133906501"/>
                  </a:ext>
                </a:extLst>
              </a:tr>
              <a:tr h="878705">
                <a:tc>
                  <a:txBody>
                    <a:bodyPr/>
                    <a:lstStyle/>
                    <a:p>
                      <a:r>
                        <a:rPr lang="en-GB" sz="1050" b="1" dirty="0">
                          <a:latin typeface="Tahoma" panose="020B0604030504040204" pitchFamily="34" charset="0"/>
                          <a:ea typeface="Tahoma" panose="020B0604030504040204" pitchFamily="34" charset="0"/>
                          <a:cs typeface="Tahoma" panose="020B0604030504040204" pitchFamily="34" charset="0"/>
                        </a:rPr>
                        <a:t>DIVISION</a:t>
                      </a:r>
                    </a:p>
                  </a:txBody>
                  <a:tcPr anchor="ctr"/>
                </a:tc>
                <a:tc>
                  <a:txBody>
                    <a:bodyPr/>
                    <a:lstStyle/>
                    <a:p>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523322555"/>
                  </a:ext>
                </a:extLst>
              </a:tr>
              <a:tr h="880442">
                <a:tc rowSpan="2">
                  <a:txBody>
                    <a:bodyPr/>
                    <a:lstStyle/>
                    <a:p>
                      <a:r>
                        <a:rPr kumimoji="0" lang="en-GB" sz="105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DEPARTMENT</a:t>
                      </a:r>
                      <a:endParaRPr lang="en-GB" sz="1050" b="1" dirty="0">
                        <a:latin typeface="Tahoma" panose="020B0604030504040204" pitchFamily="34" charset="0"/>
                        <a:ea typeface="Tahoma" panose="020B0604030504040204" pitchFamily="34" charset="0"/>
                        <a:cs typeface="Tahoma" panose="020B0604030504040204" pitchFamily="34" charset="0"/>
                      </a:endParaRPr>
                    </a:p>
                  </a:txBody>
                  <a:tcPr anchor="ctr"/>
                </a:tc>
                <a:tc rowSpan="2">
                  <a:txBody>
                    <a:bodyPr/>
                    <a:lstStyle/>
                    <a:p>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tc>
                <a:tc gridSpan="2" vMerge="1">
                  <a:txBody>
                    <a:bodyPr/>
                    <a:lstStyle/>
                    <a:p>
                      <a:pPr marL="228600" indent="-228600">
                        <a:buFont typeface="+mj-lt"/>
                        <a:buAutoNum type="arabicPeriod"/>
                      </a:pP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hMerge="1" vMerge="1">
                  <a:txBody>
                    <a:bodyPr/>
                    <a:lstStyle/>
                    <a:p>
                      <a:endParaRPr lang="en-GB"/>
                    </a:p>
                  </a:txBody>
                  <a:tcPr/>
                </a:tc>
                <a:extLst>
                  <a:ext uri="{0D108BD9-81ED-4DB2-BD59-A6C34878D82A}">
                    <a16:rowId xmlns:a16="http://schemas.microsoft.com/office/drawing/2014/main" val="1750845919"/>
                  </a:ext>
                </a:extLst>
              </a:tr>
              <a:tr h="872996">
                <a:tc vMerge="1">
                  <a:txBody>
                    <a:bodyPr/>
                    <a:lstStyle/>
                    <a:p>
                      <a:r>
                        <a:rPr kumimoji="0" lang="en-GB" sz="105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DEPARTMENT</a:t>
                      </a:r>
                      <a:endParaRPr lang="en-GB" dirty="0"/>
                    </a:p>
                  </a:txBody>
                  <a:tcPr anchor="ctr"/>
                </a:tc>
                <a:tc vMerge="1">
                  <a:txBody>
                    <a:bodyPr/>
                    <a:lstStyle/>
                    <a:p>
                      <a:endParaRPr lang="en-GB" dirty="0"/>
                    </a:p>
                  </a:txBody>
                  <a:tcPr anchor="ctr"/>
                </a:tc>
                <a:tc>
                  <a:txBody>
                    <a:bodyPr/>
                    <a:lstStyle/>
                    <a:p>
                      <a:r>
                        <a:rPr lang="en-GB" sz="1000" b="1" dirty="0">
                          <a:latin typeface="Tahoma" panose="020B0604030504040204" pitchFamily="34" charset="0"/>
                          <a:ea typeface="Tahoma" panose="020B0604030504040204" pitchFamily="34" charset="0"/>
                          <a:cs typeface="Tahoma" panose="020B0604030504040204" pitchFamily="34" charset="0"/>
                        </a:rPr>
                        <a:t>COMMUNITY DETAILS</a:t>
                      </a:r>
                    </a:p>
                  </a:txBody>
                  <a:tcPr anchor="ctr"/>
                </a:tc>
                <a:tc gridSpan="2">
                  <a:txBody>
                    <a:bodyPr/>
                    <a:lstStyle/>
                    <a:p>
                      <a:pPr marL="228600" indent="-228600">
                        <a:buFont typeface="+mj-lt"/>
                        <a:buAutoNum type="arabicPeriod"/>
                      </a:pPr>
                      <a:r>
                        <a:rPr lang="en-GB" sz="900" b="0" dirty="0">
                          <a:solidFill>
                            <a:schemeClr val="tx1"/>
                          </a:solidFill>
                          <a:latin typeface="Tahoma" panose="020B0604030504040204" pitchFamily="34" charset="0"/>
                          <a:ea typeface="Tahoma" panose="020B0604030504040204" pitchFamily="34" charset="0"/>
                          <a:cs typeface="Tahoma" panose="020B0604030504040204" pitchFamily="34" charset="0"/>
                        </a:rPr>
                        <a:t>Psychotropic medication was prescribed and administered without Consultant oversight. Consultant was informed after the event. Rapid tranquilization policy followed and no clinical indication for the diazepam to be administered at that moment in time. </a:t>
                      </a:r>
                      <a:r>
                        <a:rPr lang="en-GB" sz="900" b="1" dirty="0">
                          <a:solidFill>
                            <a:srgbClr val="FF9225"/>
                          </a:solidFill>
                          <a:latin typeface="Tahoma" panose="020B0604030504040204" pitchFamily="34" charset="0"/>
                          <a:ea typeface="Tahoma" panose="020B0604030504040204" pitchFamily="34" charset="0"/>
                          <a:cs typeface="Tahoma" panose="020B0604030504040204" pitchFamily="34" charset="0"/>
                        </a:rPr>
                        <a:t>(D)</a:t>
                      </a:r>
                      <a:endPar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GB"/>
                    </a:p>
                  </a:txBody>
                  <a:tcPr/>
                </a:tc>
                <a:extLst>
                  <a:ext uri="{0D108BD9-81ED-4DB2-BD59-A6C34878D82A}">
                    <a16:rowId xmlns:a16="http://schemas.microsoft.com/office/drawing/2014/main" val="2719423269"/>
                  </a:ext>
                </a:extLst>
              </a:tr>
            </a:tbl>
          </a:graphicData>
        </a:graphic>
      </p:graphicFrame>
      <p:pic>
        <p:nvPicPr>
          <p:cNvPr id="8" name="Picture 7">
            <a:extLst>
              <a:ext uri="{FF2B5EF4-FFF2-40B4-BE49-F238E27FC236}">
                <a16:creationId xmlns:a16="http://schemas.microsoft.com/office/drawing/2014/main" id="{ADD9CE6F-7005-FD1C-CA92-14B443B5AEC6}"/>
              </a:ext>
            </a:extLst>
          </p:cNvPr>
          <p:cNvPicPr>
            <a:picLocks noChangeAspect="1"/>
          </p:cNvPicPr>
          <p:nvPr/>
        </p:nvPicPr>
        <p:blipFill>
          <a:blip r:embed="rId4"/>
          <a:stretch>
            <a:fillRect/>
          </a:stretch>
        </p:blipFill>
        <p:spPr>
          <a:xfrm>
            <a:off x="8924928" y="356227"/>
            <a:ext cx="2947987" cy="1997914"/>
          </a:xfrm>
          <a:prstGeom prst="rect">
            <a:avLst/>
          </a:prstGeom>
        </p:spPr>
      </p:pic>
      <p:graphicFrame>
        <p:nvGraphicFramePr>
          <p:cNvPr id="5" name="Chart 4">
            <a:extLst>
              <a:ext uri="{FF2B5EF4-FFF2-40B4-BE49-F238E27FC236}">
                <a16:creationId xmlns:a16="http://schemas.microsoft.com/office/drawing/2014/main" id="{819B02D1-B9C4-ACB3-2F74-67E7EF056200}"/>
              </a:ext>
            </a:extLst>
          </p:cNvPr>
          <p:cNvGraphicFramePr/>
          <p:nvPr/>
        </p:nvGraphicFramePr>
        <p:xfrm>
          <a:off x="1457633" y="5165615"/>
          <a:ext cx="3134899" cy="16496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712C48A1-3E90-F09B-E8FC-535713BAB978}"/>
              </a:ext>
            </a:extLst>
          </p:cNvPr>
          <p:cNvGraphicFramePr/>
          <p:nvPr/>
        </p:nvGraphicFramePr>
        <p:xfrm>
          <a:off x="1679060" y="4148197"/>
          <a:ext cx="2692044" cy="9569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7AF0B58B-5688-BEF3-2A8E-26548723A5E2}"/>
              </a:ext>
            </a:extLst>
          </p:cNvPr>
          <p:cNvGraphicFramePr/>
          <p:nvPr/>
        </p:nvGraphicFramePr>
        <p:xfrm>
          <a:off x="1457633" y="2460030"/>
          <a:ext cx="3134899" cy="17895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3236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1D02C-160A-5A2F-75CF-ADF92C33B15A}"/>
              </a:ext>
            </a:extLst>
          </p:cNvPr>
          <p:cNvSpPr>
            <a:spLocks noGrp="1"/>
          </p:cNvSpPr>
          <p:nvPr>
            <p:ph idx="1"/>
          </p:nvPr>
        </p:nvSpPr>
        <p:spPr>
          <a:xfrm>
            <a:off x="639689" y="2940780"/>
            <a:ext cx="4178643" cy="976440"/>
          </a:xfrm>
        </p:spPr>
        <p:txBody>
          <a:bodyPr>
            <a:normAutofit/>
          </a:bodyPr>
          <a:lstStyle/>
          <a:p>
            <a:pPr marL="0" indent="0" algn="ctr">
              <a:buNone/>
            </a:pPr>
            <a:r>
              <a:rPr lang="en-GB" dirty="0"/>
              <a:t>Medication Safety Collaborative</a:t>
            </a:r>
          </a:p>
        </p:txBody>
      </p:sp>
      <p:pic>
        <p:nvPicPr>
          <p:cNvPr id="2050" name="Picture 2" descr="Image">
            <a:extLst>
              <a:ext uri="{FF2B5EF4-FFF2-40B4-BE49-F238E27FC236}">
                <a16:creationId xmlns:a16="http://schemas.microsoft.com/office/drawing/2014/main" id="{AB83D499-4DEF-3EA9-AEBC-6243D1071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697" y="1494911"/>
            <a:ext cx="6242736" cy="468205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94B4641-B885-EE88-6253-3225058BB43C}"/>
              </a:ext>
            </a:extLst>
          </p:cNvPr>
          <p:cNvSpPr txBox="1">
            <a:spLocks/>
          </p:cNvSpPr>
          <p:nvPr/>
        </p:nvSpPr>
        <p:spPr>
          <a:xfrm>
            <a:off x="2696633" y="178782"/>
            <a:ext cx="6798733" cy="50225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400" b="1" dirty="0"/>
              <a:t>Improving together; sharing learning</a:t>
            </a:r>
          </a:p>
        </p:txBody>
      </p:sp>
      <p:pic>
        <p:nvPicPr>
          <p:cNvPr id="7" name="Picture 6" descr="A picture containing text, clipart&#10;&#10;Description automatically generated">
            <a:extLst>
              <a:ext uri="{FF2B5EF4-FFF2-40B4-BE49-F238E27FC236}">
                <a16:creationId xmlns:a16="http://schemas.microsoft.com/office/drawing/2014/main" id="{4381845D-1404-3676-908E-1FD1DE784F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pic>
        <p:nvPicPr>
          <p:cNvPr id="8" name="Picture 7">
            <a:hlinkClick r:id="rId5"/>
            <a:extLst>
              <a:ext uri="{FF2B5EF4-FFF2-40B4-BE49-F238E27FC236}">
                <a16:creationId xmlns:a16="http://schemas.microsoft.com/office/drawing/2014/main" id="{1C7FAD25-C23B-B956-5641-449BEC331BD3}"/>
              </a:ext>
            </a:extLst>
          </p:cNvPr>
          <p:cNvPicPr>
            <a:picLocks noChangeAspect="1"/>
          </p:cNvPicPr>
          <p:nvPr/>
        </p:nvPicPr>
        <p:blipFill>
          <a:blip r:embed="rId6"/>
          <a:stretch>
            <a:fillRect/>
          </a:stretch>
        </p:blipFill>
        <p:spPr>
          <a:xfrm>
            <a:off x="9317022" y="61177"/>
            <a:ext cx="2732402" cy="582702"/>
          </a:xfrm>
          <a:prstGeom prst="rect">
            <a:avLst/>
          </a:prstGeom>
        </p:spPr>
      </p:pic>
    </p:spTree>
    <p:extLst>
      <p:ext uri="{BB962C8B-B14F-4D97-AF65-F5344CB8AC3E}">
        <p14:creationId xmlns:p14="http://schemas.microsoft.com/office/powerpoint/2010/main" val="87503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374E-BC13-4AB1-AA70-74E5F2948C4E}"/>
              </a:ext>
            </a:extLst>
          </p:cNvPr>
          <p:cNvSpPr>
            <a:spLocks noGrp="1"/>
          </p:cNvSpPr>
          <p:nvPr>
            <p:ph type="ctrTitle"/>
          </p:nvPr>
        </p:nvSpPr>
        <p:spPr>
          <a:xfrm>
            <a:off x="3683000" y="1226708"/>
            <a:ext cx="8255000" cy="4169576"/>
          </a:xfrm>
        </p:spPr>
        <p:txBody>
          <a:bodyPr/>
          <a:lstStyle/>
          <a:p>
            <a:r>
              <a:rPr lang="en-GB" dirty="0"/>
              <a:t>Thank You for Listening</a:t>
            </a:r>
            <a:br>
              <a:rPr lang="en-GB" dirty="0"/>
            </a:br>
            <a:br>
              <a:rPr lang="en-GB" dirty="0"/>
            </a:br>
            <a:r>
              <a:rPr lang="en-GB" dirty="0"/>
              <a:t>Any Questions?</a:t>
            </a:r>
          </a:p>
        </p:txBody>
      </p:sp>
      <p:pic>
        <p:nvPicPr>
          <p:cNvPr id="3" name="Picture 2" descr="A picture containing text, clipart&#10;&#10;Description automatically generated">
            <a:extLst>
              <a:ext uri="{FF2B5EF4-FFF2-40B4-BE49-F238E27FC236}">
                <a16:creationId xmlns:a16="http://schemas.microsoft.com/office/drawing/2014/main" id="{00F70B91-88CD-75CB-CD32-AD0F2D20E0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sp>
        <p:nvSpPr>
          <p:cNvPr id="4" name="TextBox 3">
            <a:extLst>
              <a:ext uri="{FF2B5EF4-FFF2-40B4-BE49-F238E27FC236}">
                <a16:creationId xmlns:a16="http://schemas.microsoft.com/office/drawing/2014/main" id="{F86D2AC3-2AF1-9C4D-18AA-FED936E99AD3}"/>
              </a:ext>
            </a:extLst>
          </p:cNvPr>
          <p:cNvSpPr txBox="1"/>
          <p:nvPr/>
        </p:nvSpPr>
        <p:spPr>
          <a:xfrm>
            <a:off x="9715500" y="6412230"/>
            <a:ext cx="2434590" cy="38862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20859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3081518" y="2030640"/>
            <a:ext cx="5778217" cy="841877"/>
          </a:xfrm>
          <a:prstGeom prst="rect">
            <a:avLst/>
          </a:prstGeom>
        </p:spPr>
        <p:txBody>
          <a:bodyPr vert="horz" lIns="91440" tIns="45720" rIns="91440" bIns="45720" rtlCol="0" anchor="t">
            <a:normAutofit/>
          </a:bodyPr>
          <a:lstStyle/>
          <a:p>
            <a:pPr algn="ctr"/>
            <a:r>
              <a:rPr lang="en-US" sz="3200" b="1" dirty="0">
                <a:latin typeface="+mn-lt"/>
                <a:cs typeface="Helvetica"/>
              </a:rPr>
              <a:t>Journey to outstanding slide</a:t>
            </a:r>
          </a:p>
        </p:txBody>
      </p:sp>
      <p:pic>
        <p:nvPicPr>
          <p:cNvPr id="2" name="Picture 1" descr="A picture containing text, clipart&#10;&#10;Description automatically generated">
            <a:extLst>
              <a:ext uri="{FF2B5EF4-FFF2-40B4-BE49-F238E27FC236}">
                <a16:creationId xmlns:a16="http://schemas.microsoft.com/office/drawing/2014/main" id="{902A4275-C627-2660-C8F5-DEF1F32BD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pic>
        <p:nvPicPr>
          <p:cNvPr id="8" name="Picture 7">
            <a:extLst>
              <a:ext uri="{FF2B5EF4-FFF2-40B4-BE49-F238E27FC236}">
                <a16:creationId xmlns:a16="http://schemas.microsoft.com/office/drawing/2014/main" id="{533FD4C7-D529-C613-DDC4-AC2C5D7B928F}"/>
              </a:ext>
            </a:extLst>
          </p:cNvPr>
          <p:cNvPicPr>
            <a:picLocks noChangeAspect="1"/>
          </p:cNvPicPr>
          <p:nvPr/>
        </p:nvPicPr>
        <p:blipFill rotWithShape="1">
          <a:blip r:embed="rId4"/>
          <a:srcRect l="36802" t="27858" r="6512" b="15503"/>
          <a:stretch/>
        </p:blipFill>
        <p:spPr>
          <a:xfrm>
            <a:off x="584105" y="662238"/>
            <a:ext cx="11023790" cy="6195762"/>
          </a:xfrm>
          <a:prstGeom prst="rect">
            <a:avLst/>
          </a:prstGeom>
        </p:spPr>
      </p:pic>
      <p:pic>
        <p:nvPicPr>
          <p:cNvPr id="9" name="Picture 8">
            <a:hlinkClick r:id="rId5"/>
            <a:extLst>
              <a:ext uri="{FF2B5EF4-FFF2-40B4-BE49-F238E27FC236}">
                <a16:creationId xmlns:a16="http://schemas.microsoft.com/office/drawing/2014/main" id="{61E168FD-8CD6-2C42-3CCF-AE327E2FED28}"/>
              </a:ext>
            </a:extLst>
          </p:cNvPr>
          <p:cNvPicPr>
            <a:picLocks noChangeAspect="1"/>
          </p:cNvPicPr>
          <p:nvPr/>
        </p:nvPicPr>
        <p:blipFill rotWithShape="1">
          <a:blip r:embed="rId6"/>
          <a:srcRect t="-1" r="44003" b="-1811"/>
          <a:stretch/>
        </p:blipFill>
        <p:spPr>
          <a:xfrm>
            <a:off x="10599386" y="81269"/>
            <a:ext cx="1530048" cy="593251"/>
          </a:xfrm>
          <a:prstGeom prst="rect">
            <a:avLst/>
          </a:prstGeom>
        </p:spPr>
      </p:pic>
    </p:spTree>
    <p:extLst>
      <p:ext uri="{BB962C8B-B14F-4D97-AF65-F5344CB8AC3E}">
        <p14:creationId xmlns:p14="http://schemas.microsoft.com/office/powerpoint/2010/main" val="108278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3206891" y="6028481"/>
            <a:ext cx="5778217" cy="841877"/>
          </a:xfrm>
          <a:prstGeom prst="rect">
            <a:avLst/>
          </a:prstGeom>
        </p:spPr>
        <p:txBody>
          <a:bodyPr vert="horz" lIns="91440" tIns="45720" rIns="91440" bIns="45720" rtlCol="0" anchor="t">
            <a:normAutofit/>
          </a:bodyPr>
          <a:lstStyle/>
          <a:p>
            <a:pPr algn="ctr"/>
            <a:r>
              <a:rPr lang="en-US" sz="3200" b="1" dirty="0">
                <a:latin typeface="+mn-lt"/>
                <a:cs typeface="Helvetica"/>
              </a:rPr>
              <a:t>“Making it normal to improve”</a:t>
            </a:r>
          </a:p>
        </p:txBody>
      </p:sp>
      <p:sp>
        <p:nvSpPr>
          <p:cNvPr id="4" name="Isosceles Triangle 3">
            <a:extLst>
              <a:ext uri="{FF2B5EF4-FFF2-40B4-BE49-F238E27FC236}">
                <a16:creationId xmlns:a16="http://schemas.microsoft.com/office/drawing/2014/main" id="{C63440F1-F0C6-DE14-E6F6-C2AD23B925CF}"/>
              </a:ext>
            </a:extLst>
          </p:cNvPr>
          <p:cNvSpPr/>
          <p:nvPr/>
        </p:nvSpPr>
        <p:spPr>
          <a:xfrm>
            <a:off x="3483351" y="1028853"/>
            <a:ext cx="5225297" cy="47168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BBEB7CA9-DBC7-BB61-9815-07FBF99D51D7}"/>
              </a:ext>
            </a:extLst>
          </p:cNvPr>
          <p:cNvSpPr/>
          <p:nvPr/>
        </p:nvSpPr>
        <p:spPr>
          <a:xfrm>
            <a:off x="5311017" y="1347436"/>
            <a:ext cx="1569961" cy="141234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200"/>
          </a:p>
        </p:txBody>
      </p:sp>
      <p:sp>
        <p:nvSpPr>
          <p:cNvPr id="12" name="Isosceles Triangle 11">
            <a:extLst>
              <a:ext uri="{FF2B5EF4-FFF2-40B4-BE49-F238E27FC236}">
                <a16:creationId xmlns:a16="http://schemas.microsoft.com/office/drawing/2014/main" id="{0552F7F2-A432-3328-ED01-4DCCEC1513DD}"/>
              </a:ext>
            </a:extLst>
          </p:cNvPr>
          <p:cNvSpPr/>
          <p:nvPr/>
        </p:nvSpPr>
        <p:spPr>
          <a:xfrm>
            <a:off x="6657925" y="4136410"/>
            <a:ext cx="1569961" cy="141234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200"/>
          </a:p>
        </p:txBody>
      </p:sp>
      <p:sp>
        <p:nvSpPr>
          <p:cNvPr id="14" name="Isosceles Triangle 13">
            <a:extLst>
              <a:ext uri="{FF2B5EF4-FFF2-40B4-BE49-F238E27FC236}">
                <a16:creationId xmlns:a16="http://schemas.microsoft.com/office/drawing/2014/main" id="{CBAC8A6E-64F5-2669-F76B-18327773461E}"/>
              </a:ext>
            </a:extLst>
          </p:cNvPr>
          <p:cNvSpPr/>
          <p:nvPr/>
        </p:nvSpPr>
        <p:spPr>
          <a:xfrm>
            <a:off x="3890408" y="4136410"/>
            <a:ext cx="1569961" cy="141234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200"/>
          </a:p>
        </p:txBody>
      </p:sp>
      <p:sp>
        <p:nvSpPr>
          <p:cNvPr id="16" name="TextBox 15">
            <a:extLst>
              <a:ext uri="{FF2B5EF4-FFF2-40B4-BE49-F238E27FC236}">
                <a16:creationId xmlns:a16="http://schemas.microsoft.com/office/drawing/2014/main" id="{E5F98D8E-1EF3-1681-D62C-196C5806C835}"/>
              </a:ext>
            </a:extLst>
          </p:cNvPr>
          <p:cNvSpPr txBox="1"/>
          <p:nvPr/>
        </p:nvSpPr>
        <p:spPr>
          <a:xfrm>
            <a:off x="5568889" y="2297341"/>
            <a:ext cx="111357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100" dirty="0">
                <a:solidFill>
                  <a:schemeClr val="bg1"/>
                </a:solidFill>
                <a:cs typeface="Calibri"/>
              </a:rPr>
              <a:t>Leading</a:t>
            </a:r>
          </a:p>
        </p:txBody>
      </p:sp>
      <p:sp>
        <p:nvSpPr>
          <p:cNvPr id="18" name="TextBox 17">
            <a:extLst>
              <a:ext uri="{FF2B5EF4-FFF2-40B4-BE49-F238E27FC236}">
                <a16:creationId xmlns:a16="http://schemas.microsoft.com/office/drawing/2014/main" id="{016CECC0-A8E6-7238-6285-100668630BB0}"/>
              </a:ext>
            </a:extLst>
          </p:cNvPr>
          <p:cNvSpPr txBox="1"/>
          <p:nvPr/>
        </p:nvSpPr>
        <p:spPr>
          <a:xfrm>
            <a:off x="6914316" y="5111151"/>
            <a:ext cx="1201919"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100" dirty="0">
                <a:solidFill>
                  <a:schemeClr val="bg1"/>
                </a:solidFill>
                <a:cs typeface="Calibri"/>
              </a:rPr>
              <a:t>Learning</a:t>
            </a:r>
          </a:p>
        </p:txBody>
      </p:sp>
      <p:sp>
        <p:nvSpPr>
          <p:cNvPr id="20" name="TextBox 19">
            <a:extLst>
              <a:ext uri="{FF2B5EF4-FFF2-40B4-BE49-F238E27FC236}">
                <a16:creationId xmlns:a16="http://schemas.microsoft.com/office/drawing/2014/main" id="{827E6256-E97E-4257-6BD4-D2F23A41D24B}"/>
              </a:ext>
            </a:extLst>
          </p:cNvPr>
          <p:cNvSpPr txBox="1"/>
          <p:nvPr/>
        </p:nvSpPr>
        <p:spPr>
          <a:xfrm>
            <a:off x="4027690" y="5111151"/>
            <a:ext cx="1283327"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100" dirty="0">
                <a:solidFill>
                  <a:schemeClr val="bg1"/>
                </a:solidFill>
                <a:cs typeface="Calibri"/>
              </a:rPr>
              <a:t>Delivering</a:t>
            </a:r>
          </a:p>
        </p:txBody>
      </p:sp>
      <p:sp>
        <p:nvSpPr>
          <p:cNvPr id="24" name="TextBox 23">
            <a:extLst>
              <a:ext uri="{FF2B5EF4-FFF2-40B4-BE49-F238E27FC236}">
                <a16:creationId xmlns:a16="http://schemas.microsoft.com/office/drawing/2014/main" id="{4FB3E6DD-4734-D0ED-99DF-E031B6629399}"/>
              </a:ext>
            </a:extLst>
          </p:cNvPr>
          <p:cNvSpPr txBox="1"/>
          <p:nvPr/>
        </p:nvSpPr>
        <p:spPr>
          <a:xfrm>
            <a:off x="4772075" y="367141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chemeClr val="bg1"/>
                </a:solidFill>
                <a:cs typeface="Calibri"/>
              </a:rPr>
              <a:t>Improvement</a:t>
            </a:r>
          </a:p>
        </p:txBody>
      </p:sp>
      <p:pic>
        <p:nvPicPr>
          <p:cNvPr id="2" name="Picture 1" descr="A picture containing text, clipart&#10;&#10;Description automatically generated">
            <a:extLst>
              <a:ext uri="{FF2B5EF4-FFF2-40B4-BE49-F238E27FC236}">
                <a16:creationId xmlns:a16="http://schemas.microsoft.com/office/drawing/2014/main" id="{902A4275-C627-2660-C8F5-DEF1F32BD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sp>
        <p:nvSpPr>
          <p:cNvPr id="3" name="Title 1">
            <a:extLst>
              <a:ext uri="{FF2B5EF4-FFF2-40B4-BE49-F238E27FC236}">
                <a16:creationId xmlns:a16="http://schemas.microsoft.com/office/drawing/2014/main" id="{C3219917-C694-3866-FD80-FC9DF3A2ACF6}"/>
              </a:ext>
            </a:extLst>
          </p:cNvPr>
          <p:cNvSpPr txBox="1">
            <a:spLocks/>
          </p:cNvSpPr>
          <p:nvPr/>
        </p:nvSpPr>
        <p:spPr>
          <a:xfrm>
            <a:off x="2744308" y="229415"/>
            <a:ext cx="6798733" cy="50225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400" b="1" dirty="0"/>
              <a:t>Brilliant Basics Improvement System </a:t>
            </a:r>
          </a:p>
        </p:txBody>
      </p:sp>
      <p:pic>
        <p:nvPicPr>
          <p:cNvPr id="25" name="Picture 24">
            <a:hlinkClick r:id="rId4"/>
            <a:extLst>
              <a:ext uri="{FF2B5EF4-FFF2-40B4-BE49-F238E27FC236}">
                <a16:creationId xmlns:a16="http://schemas.microsoft.com/office/drawing/2014/main" id="{22D580E0-B7EA-FDE2-D966-3A10D56D817F}"/>
              </a:ext>
            </a:extLst>
          </p:cNvPr>
          <p:cNvPicPr>
            <a:picLocks noChangeAspect="1"/>
          </p:cNvPicPr>
          <p:nvPr/>
        </p:nvPicPr>
        <p:blipFill rotWithShape="1">
          <a:blip r:embed="rId5"/>
          <a:srcRect t="-1" r="44003" b="-1811"/>
          <a:stretch/>
        </p:blipFill>
        <p:spPr>
          <a:xfrm>
            <a:off x="10599386" y="81269"/>
            <a:ext cx="1530048" cy="593251"/>
          </a:xfrm>
          <a:prstGeom prst="rect">
            <a:avLst/>
          </a:prstGeom>
        </p:spPr>
      </p:pic>
    </p:spTree>
    <p:extLst>
      <p:ext uri="{BB962C8B-B14F-4D97-AF65-F5344CB8AC3E}">
        <p14:creationId xmlns:p14="http://schemas.microsoft.com/office/powerpoint/2010/main" val="319531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902A4275-C627-2660-C8F5-DEF1F32BD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sp>
        <p:nvSpPr>
          <p:cNvPr id="3" name="Title 1">
            <a:extLst>
              <a:ext uri="{FF2B5EF4-FFF2-40B4-BE49-F238E27FC236}">
                <a16:creationId xmlns:a16="http://schemas.microsoft.com/office/drawing/2014/main" id="{C3219917-C694-3866-FD80-FC9DF3A2ACF6}"/>
              </a:ext>
            </a:extLst>
          </p:cNvPr>
          <p:cNvSpPr txBox="1">
            <a:spLocks/>
          </p:cNvSpPr>
          <p:nvPr/>
        </p:nvSpPr>
        <p:spPr>
          <a:xfrm>
            <a:off x="2586704" y="172265"/>
            <a:ext cx="6798733" cy="50225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400" b="1" dirty="0"/>
              <a:t>Mainstreaming improvement</a:t>
            </a:r>
          </a:p>
        </p:txBody>
      </p:sp>
      <p:graphicFrame>
        <p:nvGraphicFramePr>
          <p:cNvPr id="15" name="Diagram 14">
            <a:extLst>
              <a:ext uri="{FF2B5EF4-FFF2-40B4-BE49-F238E27FC236}">
                <a16:creationId xmlns:a16="http://schemas.microsoft.com/office/drawing/2014/main" id="{4EB1FBED-A209-B20C-E2A4-C097815AA4BE}"/>
              </a:ext>
            </a:extLst>
          </p:cNvPr>
          <p:cNvGraphicFramePr/>
          <p:nvPr>
            <p:extLst>
              <p:ext uri="{D42A27DB-BD31-4B8C-83A1-F6EECF244321}">
                <p14:modId xmlns:p14="http://schemas.microsoft.com/office/powerpoint/2010/main" val="4219133978"/>
              </p:ext>
            </p:extLst>
          </p:nvPr>
        </p:nvGraphicFramePr>
        <p:xfrm>
          <a:off x="3068110" y="746081"/>
          <a:ext cx="6940493" cy="5977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 name="Picture 21">
            <a:extLst>
              <a:ext uri="{FF2B5EF4-FFF2-40B4-BE49-F238E27FC236}">
                <a16:creationId xmlns:a16="http://schemas.microsoft.com/office/drawing/2014/main" id="{AE42209E-3412-3A15-8FD2-8338AA97F8EE}"/>
              </a:ext>
            </a:extLst>
          </p:cNvPr>
          <p:cNvPicPr>
            <a:picLocks noChangeAspect="1"/>
          </p:cNvPicPr>
          <p:nvPr/>
        </p:nvPicPr>
        <p:blipFill>
          <a:blip r:embed="rId9"/>
          <a:stretch>
            <a:fillRect/>
          </a:stretch>
        </p:blipFill>
        <p:spPr>
          <a:xfrm>
            <a:off x="5433787" y="3182633"/>
            <a:ext cx="1104569" cy="1104569"/>
          </a:xfrm>
          <a:prstGeom prst="rect">
            <a:avLst/>
          </a:prstGeom>
        </p:spPr>
      </p:pic>
      <p:pic>
        <p:nvPicPr>
          <p:cNvPr id="26" name="Picture 25">
            <a:hlinkClick r:id="rId10"/>
            <a:extLst>
              <a:ext uri="{FF2B5EF4-FFF2-40B4-BE49-F238E27FC236}">
                <a16:creationId xmlns:a16="http://schemas.microsoft.com/office/drawing/2014/main" id="{10982245-3F0E-10B8-6FE5-18ADB98A26DD}"/>
              </a:ext>
            </a:extLst>
          </p:cNvPr>
          <p:cNvPicPr>
            <a:picLocks noChangeAspect="1"/>
          </p:cNvPicPr>
          <p:nvPr/>
        </p:nvPicPr>
        <p:blipFill rotWithShape="1">
          <a:blip r:embed="rId11"/>
          <a:srcRect t="-1" r="44003" b="-1811"/>
          <a:stretch/>
        </p:blipFill>
        <p:spPr>
          <a:xfrm>
            <a:off x="10599386" y="81269"/>
            <a:ext cx="1530048" cy="593251"/>
          </a:xfrm>
          <a:prstGeom prst="rect">
            <a:avLst/>
          </a:prstGeom>
        </p:spPr>
      </p:pic>
    </p:spTree>
    <p:extLst>
      <p:ext uri="{BB962C8B-B14F-4D97-AF65-F5344CB8AC3E}">
        <p14:creationId xmlns:p14="http://schemas.microsoft.com/office/powerpoint/2010/main" val="5274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mirror, light&#10;&#10;Description automatically generated">
            <a:extLst>
              <a:ext uri="{FF2B5EF4-FFF2-40B4-BE49-F238E27FC236}">
                <a16:creationId xmlns:a16="http://schemas.microsoft.com/office/drawing/2014/main" id="{28C26B00-29BA-4B97-81D3-05EBA754A3B4}"/>
              </a:ext>
            </a:extLst>
          </p:cNvPr>
          <p:cNvPicPr>
            <a:picLocks noChangeAspect="1"/>
          </p:cNvPicPr>
          <p:nvPr/>
        </p:nvPicPr>
        <p:blipFill>
          <a:blip r:embed="rId3"/>
          <a:stretch>
            <a:fillRect/>
          </a:stretch>
        </p:blipFill>
        <p:spPr>
          <a:xfrm>
            <a:off x="8538513" y="979017"/>
            <a:ext cx="608347" cy="524113"/>
          </a:xfrm>
          <a:prstGeom prst="rect">
            <a:avLst/>
          </a:prstGeom>
        </p:spPr>
      </p:pic>
      <p:pic>
        <p:nvPicPr>
          <p:cNvPr id="9" name="Picture 8" descr="A picture containing mirror&#10;&#10;Description automatically generated">
            <a:extLst>
              <a:ext uri="{FF2B5EF4-FFF2-40B4-BE49-F238E27FC236}">
                <a16:creationId xmlns:a16="http://schemas.microsoft.com/office/drawing/2014/main" id="{C968056F-5AD4-43DE-B62E-64F2DBBC68BE}"/>
              </a:ext>
            </a:extLst>
          </p:cNvPr>
          <p:cNvPicPr>
            <a:picLocks noChangeAspect="1"/>
          </p:cNvPicPr>
          <p:nvPr/>
        </p:nvPicPr>
        <p:blipFill>
          <a:blip r:embed="rId4"/>
          <a:stretch>
            <a:fillRect/>
          </a:stretch>
        </p:blipFill>
        <p:spPr>
          <a:xfrm>
            <a:off x="1688435" y="2106298"/>
            <a:ext cx="433992" cy="327541"/>
          </a:xfrm>
          <a:prstGeom prst="rect">
            <a:avLst/>
          </a:prstGeom>
        </p:spPr>
      </p:pic>
      <p:pic>
        <p:nvPicPr>
          <p:cNvPr id="10" name="Picture 9" descr="A picture containing mirror&#10;&#10;Description automatically generated">
            <a:extLst>
              <a:ext uri="{FF2B5EF4-FFF2-40B4-BE49-F238E27FC236}">
                <a16:creationId xmlns:a16="http://schemas.microsoft.com/office/drawing/2014/main" id="{70DBEF11-78A0-4900-990D-07BACC02D1D9}"/>
              </a:ext>
            </a:extLst>
          </p:cNvPr>
          <p:cNvPicPr>
            <a:picLocks noChangeAspect="1"/>
          </p:cNvPicPr>
          <p:nvPr/>
        </p:nvPicPr>
        <p:blipFill>
          <a:blip r:embed="rId4"/>
          <a:stretch>
            <a:fillRect/>
          </a:stretch>
        </p:blipFill>
        <p:spPr>
          <a:xfrm>
            <a:off x="9923097" y="4446870"/>
            <a:ext cx="433992" cy="327541"/>
          </a:xfrm>
          <a:prstGeom prst="rect">
            <a:avLst/>
          </a:prstGeom>
        </p:spPr>
      </p:pic>
      <p:pic>
        <p:nvPicPr>
          <p:cNvPr id="11" name="Picture 10">
            <a:extLst>
              <a:ext uri="{FF2B5EF4-FFF2-40B4-BE49-F238E27FC236}">
                <a16:creationId xmlns:a16="http://schemas.microsoft.com/office/drawing/2014/main" id="{06C72FAC-7012-461E-91E0-CB1BF34FC3E4}"/>
              </a:ext>
            </a:extLst>
          </p:cNvPr>
          <p:cNvPicPr>
            <a:picLocks noChangeAspect="1"/>
          </p:cNvPicPr>
          <p:nvPr/>
        </p:nvPicPr>
        <p:blipFill>
          <a:blip r:embed="rId5"/>
          <a:stretch>
            <a:fillRect/>
          </a:stretch>
        </p:blipFill>
        <p:spPr>
          <a:xfrm>
            <a:off x="4004424" y="6219288"/>
            <a:ext cx="4005985" cy="638712"/>
          </a:xfrm>
          <a:prstGeom prst="rect">
            <a:avLst/>
          </a:prstGeom>
        </p:spPr>
      </p:pic>
      <p:sp>
        <p:nvSpPr>
          <p:cNvPr id="2" name="TextBox 1">
            <a:extLst>
              <a:ext uri="{FF2B5EF4-FFF2-40B4-BE49-F238E27FC236}">
                <a16:creationId xmlns:a16="http://schemas.microsoft.com/office/drawing/2014/main" id="{A3A4425C-ECF8-4379-90A2-F43503E2BABB}"/>
              </a:ext>
            </a:extLst>
          </p:cNvPr>
          <p:cNvSpPr txBox="1"/>
          <p:nvPr/>
        </p:nvSpPr>
        <p:spPr>
          <a:xfrm>
            <a:off x="3877639" y="824588"/>
            <a:ext cx="1671360" cy="461665"/>
          </a:xfrm>
          <a:prstGeom prst="rect">
            <a:avLst/>
          </a:prstGeom>
          <a:noFill/>
        </p:spPr>
        <p:txBody>
          <a:bodyPr wrap="square" rtlCol="0">
            <a:spAutoFit/>
          </a:bodyPr>
          <a:lstStyle/>
          <a:p>
            <a:r>
              <a:rPr lang="en-GB" sz="2400" b="1">
                <a:solidFill>
                  <a:schemeClr val="bg1"/>
                </a:solidFill>
                <a:latin typeface="Brandon Grotesque Black" panose="020B0A03020203060202"/>
              </a:rPr>
              <a:t>The</a:t>
            </a:r>
          </a:p>
        </p:txBody>
      </p:sp>
      <p:sp>
        <p:nvSpPr>
          <p:cNvPr id="13" name="TextBox 12">
            <a:extLst>
              <a:ext uri="{FF2B5EF4-FFF2-40B4-BE49-F238E27FC236}">
                <a16:creationId xmlns:a16="http://schemas.microsoft.com/office/drawing/2014/main" id="{E21323D4-345C-4B2D-952C-E5931A694D59}"/>
              </a:ext>
            </a:extLst>
          </p:cNvPr>
          <p:cNvSpPr txBox="1"/>
          <p:nvPr/>
        </p:nvSpPr>
        <p:spPr>
          <a:xfrm>
            <a:off x="6041694" y="844454"/>
            <a:ext cx="1650381" cy="461665"/>
          </a:xfrm>
          <a:prstGeom prst="rect">
            <a:avLst/>
          </a:prstGeom>
          <a:noFill/>
        </p:spPr>
        <p:txBody>
          <a:bodyPr wrap="square" rtlCol="0">
            <a:spAutoFit/>
          </a:bodyPr>
          <a:lstStyle/>
          <a:p>
            <a:r>
              <a:rPr lang="en-GB" sz="2400" b="1">
                <a:solidFill>
                  <a:schemeClr val="bg1"/>
                </a:solidFill>
                <a:latin typeface="Brandon Grotesque Black" panose="020B0A03020203060202"/>
              </a:rPr>
              <a:t>Approach</a:t>
            </a:r>
          </a:p>
        </p:txBody>
      </p:sp>
      <p:pic>
        <p:nvPicPr>
          <p:cNvPr id="17" name="Picture 16">
            <a:extLst>
              <a:ext uri="{FF2B5EF4-FFF2-40B4-BE49-F238E27FC236}">
                <a16:creationId xmlns:a16="http://schemas.microsoft.com/office/drawing/2014/main" id="{29D39050-FE38-4641-A102-A99217444C13}"/>
              </a:ext>
            </a:extLst>
          </p:cNvPr>
          <p:cNvPicPr>
            <a:picLocks noChangeAspect="1"/>
          </p:cNvPicPr>
          <p:nvPr/>
        </p:nvPicPr>
        <p:blipFill rotWithShape="1">
          <a:blip r:embed="rId5"/>
          <a:srcRect r="87951"/>
          <a:stretch/>
        </p:blipFill>
        <p:spPr>
          <a:xfrm>
            <a:off x="5173656" y="990548"/>
            <a:ext cx="1243381" cy="1653441"/>
          </a:xfrm>
          <a:prstGeom prst="rect">
            <a:avLst/>
          </a:prstGeom>
        </p:spPr>
      </p:pic>
      <p:pic>
        <p:nvPicPr>
          <p:cNvPr id="18" name="Picture 17">
            <a:extLst>
              <a:ext uri="{FF2B5EF4-FFF2-40B4-BE49-F238E27FC236}">
                <a16:creationId xmlns:a16="http://schemas.microsoft.com/office/drawing/2014/main" id="{3C40E5AC-F527-498D-9E62-7D6965390684}"/>
              </a:ext>
            </a:extLst>
          </p:cNvPr>
          <p:cNvPicPr>
            <a:picLocks noChangeAspect="1"/>
          </p:cNvPicPr>
          <p:nvPr/>
        </p:nvPicPr>
        <p:blipFill rotWithShape="1">
          <a:blip r:embed="rId5"/>
          <a:srcRect l="12027" r="76305"/>
          <a:stretch/>
        </p:blipFill>
        <p:spPr>
          <a:xfrm>
            <a:off x="293543" y="1550797"/>
            <a:ext cx="1265255" cy="1720664"/>
          </a:xfrm>
          <a:prstGeom prst="rect">
            <a:avLst/>
          </a:prstGeom>
        </p:spPr>
      </p:pic>
      <p:pic>
        <p:nvPicPr>
          <p:cNvPr id="19" name="Picture 18">
            <a:extLst>
              <a:ext uri="{FF2B5EF4-FFF2-40B4-BE49-F238E27FC236}">
                <a16:creationId xmlns:a16="http://schemas.microsoft.com/office/drawing/2014/main" id="{59C328D2-2CBC-4F03-A69A-269416E4FB5E}"/>
              </a:ext>
            </a:extLst>
          </p:cNvPr>
          <p:cNvPicPr>
            <a:picLocks noChangeAspect="1"/>
          </p:cNvPicPr>
          <p:nvPr/>
        </p:nvPicPr>
        <p:blipFill rotWithShape="1">
          <a:blip r:embed="rId5"/>
          <a:srcRect l="24803" r="61557"/>
          <a:stretch/>
        </p:blipFill>
        <p:spPr>
          <a:xfrm>
            <a:off x="3206362" y="2017103"/>
            <a:ext cx="1381119" cy="1609691"/>
          </a:xfrm>
          <a:prstGeom prst="rect">
            <a:avLst/>
          </a:prstGeom>
        </p:spPr>
      </p:pic>
      <p:pic>
        <p:nvPicPr>
          <p:cNvPr id="20" name="Picture 19">
            <a:extLst>
              <a:ext uri="{FF2B5EF4-FFF2-40B4-BE49-F238E27FC236}">
                <a16:creationId xmlns:a16="http://schemas.microsoft.com/office/drawing/2014/main" id="{61F7D132-8715-4B75-85A8-5284EC1E0EBC}"/>
              </a:ext>
            </a:extLst>
          </p:cNvPr>
          <p:cNvPicPr>
            <a:picLocks noChangeAspect="1"/>
          </p:cNvPicPr>
          <p:nvPr/>
        </p:nvPicPr>
        <p:blipFill rotWithShape="1">
          <a:blip r:embed="rId5"/>
          <a:srcRect l="37708" r="49088"/>
          <a:stretch/>
        </p:blipFill>
        <p:spPr>
          <a:xfrm>
            <a:off x="1957894" y="4124596"/>
            <a:ext cx="1330599" cy="1609392"/>
          </a:xfrm>
          <a:prstGeom prst="rect">
            <a:avLst/>
          </a:prstGeom>
        </p:spPr>
      </p:pic>
      <p:pic>
        <p:nvPicPr>
          <p:cNvPr id="21" name="Picture 20">
            <a:extLst>
              <a:ext uri="{FF2B5EF4-FFF2-40B4-BE49-F238E27FC236}">
                <a16:creationId xmlns:a16="http://schemas.microsoft.com/office/drawing/2014/main" id="{D681B415-D779-4319-B60B-62891FDD7FB7}"/>
              </a:ext>
            </a:extLst>
          </p:cNvPr>
          <p:cNvPicPr>
            <a:picLocks noChangeAspect="1"/>
          </p:cNvPicPr>
          <p:nvPr/>
        </p:nvPicPr>
        <p:blipFill rotWithShape="1">
          <a:blip r:embed="rId5"/>
          <a:srcRect l="50557" r="36638"/>
          <a:stretch/>
        </p:blipFill>
        <p:spPr>
          <a:xfrm>
            <a:off x="9551168" y="1605265"/>
            <a:ext cx="1347915" cy="1611732"/>
          </a:xfrm>
          <a:prstGeom prst="rect">
            <a:avLst/>
          </a:prstGeom>
        </p:spPr>
      </p:pic>
      <p:pic>
        <p:nvPicPr>
          <p:cNvPr id="22" name="Picture 21">
            <a:extLst>
              <a:ext uri="{FF2B5EF4-FFF2-40B4-BE49-F238E27FC236}">
                <a16:creationId xmlns:a16="http://schemas.microsoft.com/office/drawing/2014/main" id="{04E6040C-89C3-4DD3-83C3-D92E24817706}"/>
              </a:ext>
            </a:extLst>
          </p:cNvPr>
          <p:cNvPicPr>
            <a:picLocks noChangeAspect="1"/>
          </p:cNvPicPr>
          <p:nvPr/>
        </p:nvPicPr>
        <p:blipFill rotWithShape="1">
          <a:blip r:embed="rId5"/>
          <a:srcRect l="63906" r="23576"/>
          <a:stretch/>
        </p:blipFill>
        <p:spPr>
          <a:xfrm>
            <a:off x="7273625" y="2100839"/>
            <a:ext cx="1264889" cy="1553867"/>
          </a:xfrm>
          <a:prstGeom prst="rect">
            <a:avLst/>
          </a:prstGeom>
        </p:spPr>
      </p:pic>
      <p:pic>
        <p:nvPicPr>
          <p:cNvPr id="23" name="Picture 22">
            <a:extLst>
              <a:ext uri="{FF2B5EF4-FFF2-40B4-BE49-F238E27FC236}">
                <a16:creationId xmlns:a16="http://schemas.microsoft.com/office/drawing/2014/main" id="{2C03631E-5FF6-4AA6-B93B-4DE9BDAAB0E9}"/>
              </a:ext>
            </a:extLst>
          </p:cNvPr>
          <p:cNvPicPr>
            <a:picLocks noChangeAspect="1"/>
          </p:cNvPicPr>
          <p:nvPr/>
        </p:nvPicPr>
        <p:blipFill rotWithShape="1">
          <a:blip r:embed="rId5"/>
          <a:srcRect l="77537" r="11629"/>
          <a:stretch/>
        </p:blipFill>
        <p:spPr>
          <a:xfrm>
            <a:off x="8303918" y="3852306"/>
            <a:ext cx="1264889" cy="1844209"/>
          </a:xfrm>
          <a:prstGeom prst="rect">
            <a:avLst/>
          </a:prstGeom>
        </p:spPr>
      </p:pic>
      <p:pic>
        <p:nvPicPr>
          <p:cNvPr id="24" name="Picture 23">
            <a:extLst>
              <a:ext uri="{FF2B5EF4-FFF2-40B4-BE49-F238E27FC236}">
                <a16:creationId xmlns:a16="http://schemas.microsoft.com/office/drawing/2014/main" id="{E8060ACB-E8E7-4753-818E-0C2EE1389EE6}"/>
              </a:ext>
            </a:extLst>
          </p:cNvPr>
          <p:cNvPicPr>
            <a:picLocks noChangeAspect="1"/>
          </p:cNvPicPr>
          <p:nvPr/>
        </p:nvPicPr>
        <p:blipFill rotWithShape="1">
          <a:blip r:embed="rId5"/>
          <a:srcRect l="88778"/>
          <a:stretch/>
        </p:blipFill>
        <p:spPr>
          <a:xfrm>
            <a:off x="5264574" y="3577484"/>
            <a:ext cx="1221271" cy="1738771"/>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A5E09E2E-2041-F533-376D-F420BEB49A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sp>
        <p:nvSpPr>
          <p:cNvPr id="5" name="Title 1">
            <a:extLst>
              <a:ext uri="{FF2B5EF4-FFF2-40B4-BE49-F238E27FC236}">
                <a16:creationId xmlns:a16="http://schemas.microsoft.com/office/drawing/2014/main" id="{7DF02DB6-8CA4-8FDA-4F58-4925D5A41C5F}"/>
              </a:ext>
            </a:extLst>
          </p:cNvPr>
          <p:cNvSpPr txBox="1">
            <a:spLocks/>
          </p:cNvSpPr>
          <p:nvPr/>
        </p:nvSpPr>
        <p:spPr>
          <a:xfrm>
            <a:off x="2608049" y="195967"/>
            <a:ext cx="6798733" cy="50225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400" b="1" dirty="0"/>
              <a:t>Brilliant Basics Principles</a:t>
            </a:r>
          </a:p>
        </p:txBody>
      </p:sp>
      <p:pic>
        <p:nvPicPr>
          <p:cNvPr id="6" name="Picture 5" descr="A rainbow over a field of grass&#10;&#10;Description automatically generated">
            <a:extLst>
              <a:ext uri="{FF2B5EF4-FFF2-40B4-BE49-F238E27FC236}">
                <a16:creationId xmlns:a16="http://schemas.microsoft.com/office/drawing/2014/main" id="{6D1A14B6-51AB-B832-0F6F-6338A032201E}"/>
              </a:ext>
            </a:extLst>
          </p:cNvPr>
          <p:cNvPicPr>
            <a:picLocks noChangeAspect="1"/>
          </p:cNvPicPr>
          <p:nvPr/>
        </p:nvPicPr>
        <p:blipFill rotWithShape="1">
          <a:blip r:embed="rId7"/>
          <a:srcRect r="84962" b="84228"/>
          <a:stretch/>
        </p:blipFill>
        <p:spPr>
          <a:xfrm>
            <a:off x="5222927" y="3870701"/>
            <a:ext cx="1225847" cy="723188"/>
          </a:xfrm>
          <a:prstGeom prst="rect">
            <a:avLst/>
          </a:prstGeom>
        </p:spPr>
      </p:pic>
      <p:pic>
        <p:nvPicPr>
          <p:cNvPr id="7" name="Picture 6">
            <a:hlinkClick r:id="rId8"/>
            <a:extLst>
              <a:ext uri="{FF2B5EF4-FFF2-40B4-BE49-F238E27FC236}">
                <a16:creationId xmlns:a16="http://schemas.microsoft.com/office/drawing/2014/main" id="{1E7F238B-A0D0-695A-2D7D-77CB4A815A0A}"/>
              </a:ext>
            </a:extLst>
          </p:cNvPr>
          <p:cNvPicPr>
            <a:picLocks noChangeAspect="1"/>
          </p:cNvPicPr>
          <p:nvPr/>
        </p:nvPicPr>
        <p:blipFill rotWithShape="1">
          <a:blip r:embed="rId9"/>
          <a:srcRect t="-1" r="44003" b="-1811"/>
          <a:stretch/>
        </p:blipFill>
        <p:spPr>
          <a:xfrm>
            <a:off x="10599386" y="81269"/>
            <a:ext cx="1530048" cy="593251"/>
          </a:xfrm>
          <a:prstGeom prst="rect">
            <a:avLst/>
          </a:prstGeom>
        </p:spPr>
      </p:pic>
    </p:spTree>
    <p:extLst>
      <p:ext uri="{BB962C8B-B14F-4D97-AF65-F5344CB8AC3E}">
        <p14:creationId xmlns:p14="http://schemas.microsoft.com/office/powerpoint/2010/main" val="195817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2D31C093-16E1-43D4-BBD1-FD4F3D51B907}"/>
              </a:ext>
            </a:extLst>
          </p:cNvPr>
          <p:cNvPicPr>
            <a:picLocks noChangeAspect="1"/>
          </p:cNvPicPr>
          <p:nvPr/>
        </p:nvPicPr>
        <p:blipFill>
          <a:blip r:embed="rId4"/>
          <a:stretch>
            <a:fillRect/>
          </a:stretch>
        </p:blipFill>
        <p:spPr>
          <a:xfrm>
            <a:off x="9317022" y="61177"/>
            <a:ext cx="2732402" cy="58270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EEB0703B-A4EB-4841-B2A9-CDE22F551C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sp>
        <p:nvSpPr>
          <p:cNvPr id="10" name="Title 1">
            <a:extLst>
              <a:ext uri="{FF2B5EF4-FFF2-40B4-BE49-F238E27FC236}">
                <a16:creationId xmlns:a16="http://schemas.microsoft.com/office/drawing/2014/main" id="{EEBA9867-04BD-4F7B-B343-534A5EE891B3}"/>
              </a:ext>
            </a:extLst>
          </p:cNvPr>
          <p:cNvSpPr txBox="1">
            <a:spLocks/>
          </p:cNvSpPr>
          <p:nvPr/>
        </p:nvSpPr>
        <p:spPr>
          <a:xfrm>
            <a:off x="1189099" y="154563"/>
            <a:ext cx="8353089" cy="522224"/>
          </a:xfrm>
          <a:prstGeom prst="rect">
            <a:avLst/>
          </a:prstGeom>
        </p:spPr>
        <p:txBody>
          <a:bodyPr lIns="36000" tIns="36000" rIns="36000" bIns="36000" anchor="ctr"/>
          <a:lstStyle>
            <a:defPPr>
              <a:defRPr lang="en-US"/>
            </a:defPPr>
            <a:lvl1pPr marR="0" lvl="0" indent="0" fontAlgn="auto">
              <a:lnSpc>
                <a:spcPct val="70000"/>
              </a:lnSpc>
              <a:spcBef>
                <a:spcPct val="0"/>
              </a:spcBef>
              <a:spcAft>
                <a:spcPts val="0"/>
              </a:spcAft>
              <a:buClrTx/>
              <a:buSzTx/>
              <a:buFontTx/>
              <a:buNone/>
              <a:tabLst/>
              <a:defRPr sz="2700" b="1">
                <a:solidFill>
                  <a:srgbClr val="00338D"/>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ts val="2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rPr>
              <a:t>PATIENT SAFETY STRATEGY PROGRAMME: </a:t>
            </a:r>
            <a:r>
              <a:rPr kumimoji="0" lang="en-GB" sz="1600" b="1" i="0" u="none" strike="noStrike" kern="1200" cap="none" spc="0" normalizeH="0" baseline="0" noProof="0" dirty="0">
                <a:ln>
                  <a:noFill/>
                </a:ln>
                <a:solidFill>
                  <a:srgbClr val="0070C0"/>
                </a:solidFill>
                <a:effectLst/>
                <a:uLnTx/>
                <a:uFillTx/>
                <a:latin typeface="Century Gothic" panose="020B0502020202020204" pitchFamily="34" charset="0"/>
              </a:rPr>
              <a:t>Summary Overview Update</a:t>
            </a:r>
          </a:p>
          <a:p>
            <a:pPr marL="0" marR="0" lvl="0" indent="0" algn="l" defTabSz="685800" rtl="0" eaLnBrk="1" fontAlgn="auto" latinLnBrk="0" hangingPunct="1">
              <a:lnSpc>
                <a:spcPts val="2000"/>
              </a:lnSpc>
              <a:spcBef>
                <a:spcPct val="0"/>
              </a:spcBef>
              <a:spcAft>
                <a:spcPts val="0"/>
              </a:spcAft>
              <a:buClrTx/>
              <a:buSzTx/>
              <a:buFontTx/>
              <a:buNone/>
              <a:tabLst/>
              <a:defRPr/>
            </a:pPr>
            <a:r>
              <a:rPr lang="en-GB" sz="300" dirty="0">
                <a:solidFill>
                  <a:prstClr val="black"/>
                </a:solidFill>
                <a:latin typeface="Century Gothic" panose="020B0502020202020204" pitchFamily="34" charset="0"/>
              </a:rPr>
              <a:t> </a:t>
            </a:r>
            <a:r>
              <a:rPr lang="en-GB" sz="1300" dirty="0">
                <a:solidFill>
                  <a:schemeClr val="tx1"/>
                </a:solidFill>
                <a:latin typeface="Century Gothic" panose="020B0502020202020204" pitchFamily="34" charset="0"/>
              </a:rPr>
              <a:t>Author: </a:t>
            </a:r>
            <a:r>
              <a:rPr lang="en-GB" sz="1300" dirty="0">
                <a:solidFill>
                  <a:srgbClr val="0070C0"/>
                </a:solidFill>
                <a:latin typeface="Century Gothic" panose="020B0502020202020204" pitchFamily="34" charset="0"/>
              </a:rPr>
              <a:t>Will Weston &amp; Lucy Whitfield  </a:t>
            </a:r>
            <a:r>
              <a:rPr kumimoji="0" lang="en-GB" sz="1300" b="1" i="0" u="none" strike="noStrike" kern="1200" cap="none" spc="0" normalizeH="0" baseline="0" noProof="0" dirty="0">
                <a:ln>
                  <a:noFill/>
                </a:ln>
                <a:solidFill>
                  <a:prstClr val="black"/>
                </a:solidFill>
                <a:effectLst/>
                <a:uLnTx/>
                <a:uFillTx/>
                <a:latin typeface="Century Gothic" panose="020B0502020202020204" pitchFamily="34" charset="0"/>
              </a:rPr>
              <a:t>Date: </a:t>
            </a:r>
            <a:r>
              <a:rPr kumimoji="0" lang="en-GB" sz="1300" b="1" i="0" u="none" strike="noStrike" kern="1200" cap="none" spc="0" normalizeH="0" baseline="0" noProof="0" dirty="0">
                <a:ln>
                  <a:noFill/>
                </a:ln>
                <a:solidFill>
                  <a:srgbClr val="0070C0"/>
                </a:solidFill>
                <a:effectLst/>
                <a:uLnTx/>
                <a:uFillTx/>
                <a:latin typeface="Century Gothic" panose="020B0502020202020204" pitchFamily="34" charset="0"/>
              </a:rPr>
              <a:t>January 2024 </a:t>
            </a:r>
            <a:r>
              <a:rPr lang="en-GB" sz="1300" b="1" dirty="0">
                <a:solidFill>
                  <a:schemeClr val="tx1"/>
                </a:solidFill>
                <a:latin typeface="Century Gothic" panose="020B0502020202020204" pitchFamily="34" charset="0"/>
              </a:rPr>
              <a:t>Workstream: </a:t>
            </a:r>
            <a:r>
              <a:rPr lang="en-GB" sz="1300" dirty="0">
                <a:solidFill>
                  <a:srgbClr val="0070C0"/>
                </a:solidFill>
                <a:latin typeface="Century Gothic" panose="020B0502020202020204" pitchFamily="34" charset="0"/>
              </a:rPr>
              <a:t>Programme Overview</a:t>
            </a:r>
            <a:endParaRPr kumimoji="0" lang="en-GB" sz="1300" b="1" i="0" u="none" strike="noStrike" kern="1200" cap="none" spc="0" normalizeH="0" baseline="0" noProof="0" dirty="0">
              <a:ln>
                <a:noFill/>
              </a:ln>
              <a:solidFill>
                <a:srgbClr val="0070C0"/>
              </a:solidFill>
              <a:effectLst/>
              <a:uLnTx/>
              <a:uFillTx/>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20B9BA02-E488-4757-A3D3-A97E4A8CEBFC}"/>
              </a:ext>
            </a:extLst>
          </p:cNvPr>
          <p:cNvGraphicFramePr>
            <a:graphicFrameLocks noGrp="1"/>
          </p:cNvGraphicFramePr>
          <p:nvPr>
            <p:extLst>
              <p:ext uri="{D42A27DB-BD31-4B8C-83A1-F6EECF244321}">
                <p14:modId xmlns:p14="http://schemas.microsoft.com/office/powerpoint/2010/main" val="4128811926"/>
              </p:ext>
            </p:extLst>
          </p:nvPr>
        </p:nvGraphicFramePr>
        <p:xfrm>
          <a:off x="7244311" y="1441494"/>
          <a:ext cx="4788387" cy="5212080"/>
        </p:xfrm>
        <a:graphic>
          <a:graphicData uri="http://schemas.openxmlformats.org/drawingml/2006/table">
            <a:tbl>
              <a:tblPr bandRow="1">
                <a:tableStyleId>{5C22544A-7EE6-4342-B048-85BDC9FD1C3A}</a:tableStyleId>
              </a:tblPr>
              <a:tblGrid>
                <a:gridCol w="655627">
                  <a:extLst>
                    <a:ext uri="{9D8B030D-6E8A-4147-A177-3AD203B41FA5}">
                      <a16:colId xmlns:a16="http://schemas.microsoft.com/office/drawing/2014/main" val="230909533"/>
                    </a:ext>
                  </a:extLst>
                </a:gridCol>
                <a:gridCol w="4132760">
                  <a:extLst>
                    <a:ext uri="{9D8B030D-6E8A-4147-A177-3AD203B41FA5}">
                      <a16:colId xmlns:a16="http://schemas.microsoft.com/office/drawing/2014/main" val="2458847587"/>
                    </a:ext>
                  </a:extLst>
                </a:gridCol>
              </a:tblGrid>
              <a:tr h="3037524">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sz="750" b="1" kern="0" dirty="0">
                          <a:solidFill>
                            <a:schemeClr val="bg1"/>
                          </a:solidFill>
                          <a:latin typeface="Century Gothic" panose="020B0502020202020204" pitchFamily="34" charset="0"/>
                        </a:rPr>
                        <a:t>Success Highlights</a:t>
                      </a:r>
                      <a:endParaRPr lang="en-GB" sz="750" b="1" kern="0" dirty="0">
                        <a:solidFill>
                          <a:schemeClr val="bg1"/>
                        </a:solidFill>
                        <a:latin typeface="Century Gothic" panose="020B0502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70C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900" b="0" i="0" dirty="0">
                          <a:solidFill>
                            <a:schemeClr val="tx1"/>
                          </a:solidFill>
                          <a:latin typeface="Century Gothic" panose="020B0502020202020204" pitchFamily="34" charset="0"/>
                          <a:cs typeface="Arial" panose="020B0604020202020204" pitchFamily="34" charset="0"/>
                        </a:rPr>
                        <a:t>Scrutiny of </a:t>
                      </a:r>
                      <a:r>
                        <a:rPr lang="en-GB" sz="900" b="1" i="0" dirty="0">
                          <a:solidFill>
                            <a:srgbClr val="005DA2"/>
                          </a:solidFill>
                          <a:latin typeface="Century Gothic" panose="020B0502020202020204" pitchFamily="34" charset="0"/>
                          <a:cs typeface="Arial" panose="020B0604020202020204" pitchFamily="34" charset="0"/>
                        </a:rPr>
                        <a:t>blue</a:t>
                      </a:r>
                      <a:r>
                        <a:rPr lang="en-GB" sz="900" b="0" i="0" dirty="0">
                          <a:solidFill>
                            <a:schemeClr val="tx1"/>
                          </a:solidFill>
                          <a:latin typeface="Century Gothic" panose="020B0502020202020204" pitchFamily="34" charset="0"/>
                          <a:cs typeface="Arial" panose="020B0604020202020204" pitchFamily="34" charset="0"/>
                        </a:rPr>
                        <a:t> workstreams: 1, 13, 16, 17 and 21.</a:t>
                      </a:r>
                    </a:p>
                    <a:p>
                      <a:pPr marL="171450" indent="-171450">
                        <a:buFont typeface="Wingdings" panose="05000000000000000000" pitchFamily="2" charset="2"/>
                        <a:buChar char="§"/>
                      </a:pPr>
                      <a:r>
                        <a:rPr lang="en-GB" sz="900" b="1" i="0" dirty="0">
                          <a:solidFill>
                            <a:schemeClr val="tx1"/>
                          </a:solidFill>
                          <a:latin typeface="Century Gothic"/>
                          <a:cs typeface="Arial"/>
                        </a:rPr>
                        <a:t>WS1: Suite of safety metrics (Reporting)- </a:t>
                      </a:r>
                      <a:r>
                        <a:rPr lang="en-GB" sz="900" b="0" i="0" dirty="0">
                          <a:solidFill>
                            <a:schemeClr val="tx1"/>
                          </a:solidFill>
                          <a:latin typeface="Century Gothic"/>
                          <a:cs typeface="Arial"/>
                        </a:rPr>
                        <a:t>Downward trend in relation to number of incidents rated minor harm &amp; above. Upward trend in relation to number of incidents rated no harm &amp; near miss (not statistically significant). Positive or continuation of trends In 3 areas [Sepsis; Deteriorating Patient; Safety Training- see circled IPR slide]. </a:t>
                      </a:r>
                    </a:p>
                    <a:p>
                      <a:pPr marL="171450" indent="-171450">
                        <a:buFont typeface="Wingdings" panose="05000000000000000000" pitchFamily="2" charset="2"/>
                        <a:buChar char="§"/>
                      </a:pPr>
                      <a:r>
                        <a:rPr lang="en-GB" sz="900" b="1" i="0" dirty="0">
                          <a:solidFill>
                            <a:schemeClr val="tx1"/>
                          </a:solidFill>
                          <a:latin typeface="Century Gothic"/>
                          <a:cs typeface="Arial"/>
                        </a:rPr>
                        <a:t>WS13: Neonatal Newborn Screening- </a:t>
                      </a:r>
                      <a:r>
                        <a:rPr lang="en-GB" sz="900" b="0" i="0" dirty="0">
                          <a:solidFill>
                            <a:schemeClr val="tx1"/>
                          </a:solidFill>
                          <a:latin typeface="Century Gothic"/>
                          <a:cs typeface="Arial"/>
                        </a:rPr>
                        <a:t>Received</a:t>
                      </a:r>
                      <a:r>
                        <a:rPr lang="en-GB" sz="900" b="1" i="0" dirty="0">
                          <a:solidFill>
                            <a:schemeClr val="tx1"/>
                          </a:solidFill>
                          <a:latin typeface="Century Gothic"/>
                          <a:cs typeface="Arial"/>
                        </a:rPr>
                        <a:t> </a:t>
                      </a:r>
                      <a:r>
                        <a:rPr lang="en-GB" sz="900" b="0" i="0" dirty="0">
                          <a:solidFill>
                            <a:schemeClr val="tx1"/>
                          </a:solidFill>
                          <a:latin typeface="Century Gothic"/>
                          <a:cs typeface="Arial"/>
                        </a:rPr>
                        <a:t>first metrics report from NHS England – not meeting national targets as expected- next steps are to provide assurance and redefine more purposeful metrics in relation to screening. Joint Newborn Screening Oversight Meetings to be held with Liverpool Women’s Hospital moving forward.</a:t>
                      </a:r>
                    </a:p>
                    <a:p>
                      <a:pPr marL="171450" indent="-171450">
                        <a:buFont typeface="Wingdings" panose="05000000000000000000" pitchFamily="2" charset="2"/>
                        <a:buChar char="§"/>
                      </a:pPr>
                      <a:r>
                        <a:rPr lang="en-GB" sz="900" b="1" i="0" dirty="0">
                          <a:solidFill>
                            <a:schemeClr val="tx1"/>
                          </a:solidFill>
                          <a:latin typeface="Century Gothic"/>
                          <a:cs typeface="Arial"/>
                        </a:rPr>
                        <a:t>WS16: Learning Disabilities- </a:t>
                      </a:r>
                      <a:r>
                        <a:rPr lang="en-GB" sz="900" b="0" i="0" dirty="0">
                          <a:solidFill>
                            <a:schemeClr val="tx1"/>
                          </a:solidFill>
                          <a:latin typeface="Century Gothic"/>
                          <a:cs typeface="Arial"/>
                        </a:rPr>
                        <a:t>Continuing to meet target in relation to percentage of appropriate referrals – target 90%. Discussions around implementing a parent and carer forum. Oliver McGowan E-Learning training rolled out in October – good uptake so far: 25% to date.</a:t>
                      </a:r>
                    </a:p>
                    <a:p>
                      <a:pPr marL="171450" indent="-171450">
                        <a:buFont typeface="Wingdings" panose="05000000000000000000" pitchFamily="2" charset="2"/>
                        <a:buChar char="§"/>
                      </a:pPr>
                      <a:r>
                        <a:rPr lang="en-GB" sz="900" b="1" i="0" dirty="0">
                          <a:solidFill>
                            <a:schemeClr val="tx1"/>
                          </a:solidFill>
                          <a:latin typeface="Century Gothic"/>
                          <a:cs typeface="Arial"/>
                        </a:rPr>
                        <a:t>WS17: Antimicrobial Resistance (AMR)- </a:t>
                      </a:r>
                      <a:r>
                        <a:rPr lang="en-GB" sz="900" b="0" i="0" dirty="0">
                          <a:solidFill>
                            <a:schemeClr val="tx1"/>
                          </a:solidFill>
                          <a:latin typeface="Century Gothic" panose="020B0502020202020204" pitchFamily="34" charset="0"/>
                          <a:cs typeface="Arial"/>
                        </a:rPr>
                        <a:t>Currently Meeting</a:t>
                      </a:r>
                      <a:r>
                        <a:rPr lang="en-GB" sz="900" b="0" kern="0" dirty="0">
                          <a:solidFill>
                            <a:schemeClr val="tx1"/>
                          </a:solidFill>
                          <a:latin typeface="Century Gothic" panose="020B0502020202020204" pitchFamily="34" charset="0"/>
                          <a:cs typeface="Arial" panose="020B0604020202020204" pitchFamily="34" charset="0"/>
                        </a:rPr>
                        <a:t> 2023/24 CQUIN (Prompt switching of intravenous to oral antibiotics). Not achieving </a:t>
                      </a:r>
                      <a:r>
                        <a:rPr lang="en-GB" sz="900" dirty="0">
                          <a:solidFill>
                            <a:schemeClr val="tx1"/>
                          </a:solidFill>
                          <a:latin typeface="Century Gothic" panose="020B0502020202020204" pitchFamily="34" charset="0"/>
                        </a:rPr>
                        <a:t>national antimicrobial prescribing targets as set out in NHS Standard Contract – submitted funding request for ICNET as extra data required to help tackle this. Currently exploring funding options to obtain Global Antimicrobial Stewardship Accreditation.</a:t>
                      </a:r>
                      <a:endParaRPr lang="en-GB" sz="900" b="1" i="0" dirty="0">
                        <a:solidFill>
                          <a:schemeClr val="tx1"/>
                        </a:solidFill>
                        <a:latin typeface="Century Gothic"/>
                        <a:cs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900" b="1" i="0" u="none" strike="noStrike" dirty="0">
                          <a:solidFill>
                            <a:schemeClr val="tx1"/>
                          </a:solidFill>
                          <a:effectLst/>
                          <a:latin typeface="Century Gothic" panose="020B0502020202020204" pitchFamily="34" charset="0"/>
                        </a:rPr>
                        <a:t>WS21: Hospital Optimisation- </a:t>
                      </a:r>
                      <a:r>
                        <a:rPr lang="en-GB" sz="900" b="1" i="1" u="none" strike="noStrike" dirty="0">
                          <a:solidFill>
                            <a:schemeClr val="tx1"/>
                          </a:solidFill>
                          <a:effectLst/>
                          <a:latin typeface="Century Gothic" panose="020B0502020202020204" pitchFamily="34" charset="0"/>
                        </a:rPr>
                        <a:t>Acutely Unwell Child: </a:t>
                      </a:r>
                      <a:r>
                        <a:rPr lang="en-GB" sz="900" b="0" i="0" u="none" strike="noStrike" dirty="0">
                          <a:solidFill>
                            <a:schemeClr val="tx1"/>
                          </a:solidFill>
                          <a:effectLst/>
                          <a:latin typeface="Century Gothic" panose="020B0502020202020204" pitchFamily="34" charset="0"/>
                        </a:rPr>
                        <a:t>Successful deployment of rapid pathway, and governance structure now embedded within Response Team. 75% of patients with escalation plan in place, however,  requires further ownership out of hours period. Escalation of deteriorating patients remains problematic. </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85720476"/>
                  </a:ext>
                </a:extLst>
              </a:tr>
              <a:tr h="469436">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sz="750" b="1" kern="0" noProof="0" dirty="0">
                          <a:solidFill>
                            <a:schemeClr val="bg1"/>
                          </a:solidFill>
                          <a:latin typeface="Century Gothic" panose="020B0502020202020204" pitchFamily="34" charset="0"/>
                        </a:rPr>
                        <a:t>Challenges &amp; Difficult Decisions</a:t>
                      </a:r>
                      <a:endParaRPr lang="en-GB" sz="750" b="1" kern="0" noProof="0" dirty="0">
                        <a:solidFill>
                          <a:schemeClr val="bg1"/>
                        </a:solidFill>
                        <a:latin typeface="Century Gothic" panose="020B0502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solidFill>
                      <a:srgbClr val="0070C0"/>
                    </a:solidFill>
                  </a:tcPr>
                </a:tc>
                <a:tc>
                  <a:txBody>
                    <a:bodyPr/>
                    <a:lstStyle/>
                    <a:p>
                      <a:pPr marL="171450" indent="-171450">
                        <a:buFont typeface="Wingdings" panose="05000000000000000000" pitchFamily="2" charset="2"/>
                        <a:buChar char="§"/>
                      </a:pPr>
                      <a:r>
                        <a:rPr lang="en-GB" sz="900" b="1" i="0" dirty="0">
                          <a:solidFill>
                            <a:schemeClr val="tx1"/>
                          </a:solidFill>
                          <a:latin typeface="Century Gothic" panose="020B0502020202020204" pitchFamily="34" charset="0"/>
                          <a:cs typeface="Arial" panose="020B0604020202020204" pitchFamily="34" charset="0"/>
                        </a:rPr>
                        <a:t>Assurance Update: </a:t>
                      </a:r>
                      <a:r>
                        <a:rPr lang="en-GB" sz="900" b="0" i="0" dirty="0">
                          <a:solidFill>
                            <a:schemeClr val="tx1"/>
                          </a:solidFill>
                          <a:latin typeface="Century Gothic" panose="020B0502020202020204" pitchFamily="34" charset="0"/>
                          <a:cs typeface="Arial" panose="020B0604020202020204" pitchFamily="34" charset="0"/>
                        </a:rPr>
                        <a:t>Progress needed re timely update of actions.</a:t>
                      </a:r>
                    </a:p>
                    <a:p>
                      <a:pPr marL="171450" indent="-171450">
                        <a:buFont typeface="Wingdings" panose="05000000000000000000" pitchFamily="2" charset="2"/>
                        <a:buChar char="§"/>
                      </a:pPr>
                      <a:r>
                        <a:rPr lang="en-GB" sz="900" b="0" i="0" dirty="0">
                          <a:solidFill>
                            <a:schemeClr val="tx1"/>
                          </a:solidFill>
                          <a:latin typeface="Century Gothic" panose="020B0502020202020204" pitchFamily="34" charset="0"/>
                          <a:cs typeface="Arial" panose="020B0604020202020204" pitchFamily="34" charset="0"/>
                        </a:rPr>
                        <a:t>Requirement for </a:t>
                      </a:r>
                      <a:r>
                        <a:rPr lang="en-GB" sz="900" b="1" i="0" dirty="0">
                          <a:solidFill>
                            <a:schemeClr val="tx1"/>
                          </a:solidFill>
                          <a:latin typeface="Century Gothic" panose="020B0502020202020204" pitchFamily="34" charset="0"/>
                          <a:cs typeface="Arial" panose="020B0604020202020204" pitchFamily="34" charset="0"/>
                        </a:rPr>
                        <a:t>meaningful programme specific data and metrics</a:t>
                      </a:r>
                      <a:r>
                        <a:rPr lang="en-GB" sz="900" b="0" i="0" dirty="0">
                          <a:solidFill>
                            <a:schemeClr val="tx1"/>
                          </a:solidFill>
                          <a:latin typeface="Century Gothic" panose="020B0502020202020204" pitchFamily="34" charset="0"/>
                          <a:cs typeface="Arial" panose="020B0604020202020204" pitchFamily="34" charset="0"/>
                        </a:rPr>
                        <a:t>.  </a:t>
                      </a:r>
                    </a:p>
                    <a:p>
                      <a:pPr marL="171450" indent="-171450">
                        <a:buFont typeface="Wingdings" panose="05000000000000000000" pitchFamily="2" charset="2"/>
                        <a:buChar char="§"/>
                      </a:pPr>
                      <a:r>
                        <a:rPr lang="en-GB" sz="900" b="1" i="0" dirty="0">
                          <a:solidFill>
                            <a:schemeClr val="tx1"/>
                          </a:solidFill>
                          <a:latin typeface="Century Gothic" panose="020B0502020202020204" pitchFamily="34" charset="0"/>
                          <a:cs typeface="Arial" panose="020B0604020202020204" pitchFamily="34" charset="0"/>
                        </a:rPr>
                        <a:t>Prioritisation</a:t>
                      </a:r>
                      <a:r>
                        <a:rPr lang="en-GB" sz="900" b="0" i="0" dirty="0">
                          <a:solidFill>
                            <a:schemeClr val="tx1"/>
                          </a:solidFill>
                          <a:latin typeface="Century Gothic" panose="020B0502020202020204" pitchFamily="34" charset="0"/>
                          <a:cs typeface="Arial" panose="020B0604020202020204" pitchFamily="34" charset="0"/>
                        </a:rPr>
                        <a:t> of workstreams necessary due to limited PM and BI support.</a:t>
                      </a:r>
                    </a:p>
                  </a:txBody>
                  <a:tcPr marL="68580" marR="68580" marT="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1893460"/>
                  </a:ext>
                </a:extLst>
              </a:tr>
              <a:tr h="331366">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sz="750" b="1" kern="0" noProof="0" dirty="0">
                          <a:solidFill>
                            <a:schemeClr val="bg1"/>
                          </a:solidFill>
                          <a:latin typeface="Century Gothic"/>
                        </a:rPr>
                        <a:t>Milestones / Next Meeting</a:t>
                      </a:r>
                    </a:p>
                  </a:txBody>
                  <a:tcPr marL="68580" marR="68580" marT="34290" marB="34290">
                    <a:lnL w="12700" cap="flat" cmpd="sng" algn="ctr">
                      <a:solidFill>
                        <a:schemeClr val="tx1"/>
                      </a:solidFill>
                      <a:prstDash val="solid"/>
                      <a:round/>
                      <a:headEnd type="none" w="med" len="med"/>
                      <a:tailEnd type="none" w="med" len="med"/>
                    </a:lnL>
                    <a:solidFill>
                      <a:srgbClr val="0070C0"/>
                    </a:solidFill>
                  </a:tcPr>
                </a:tc>
                <a:tc>
                  <a:txBody>
                    <a:bodyPr/>
                    <a:lstStyle/>
                    <a:p>
                      <a:pPr marL="171450" indent="-171450">
                        <a:buFont typeface="Wingdings" panose="05000000000000000000" pitchFamily="2" charset="2"/>
                        <a:buChar char="§"/>
                      </a:pPr>
                      <a:r>
                        <a:rPr lang="en-GB" sz="900" b="0" i="0" dirty="0">
                          <a:solidFill>
                            <a:schemeClr val="tx1"/>
                          </a:solidFill>
                          <a:latin typeface="Century Gothic" panose="020B0502020202020204" pitchFamily="34" charset="0"/>
                          <a:cs typeface="Arial" panose="020B0604020202020204" pitchFamily="34" charset="0"/>
                        </a:rPr>
                        <a:t>Next meeting scheduled for 25/01/2024.</a:t>
                      </a:r>
                    </a:p>
                  </a:txBody>
                  <a:tcPr marL="68580" marR="68580" marT="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464241"/>
                  </a:ext>
                </a:extLst>
              </a:tr>
              <a:tr h="358980">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sz="750" b="1" kern="0" noProof="0" dirty="0">
                          <a:solidFill>
                            <a:schemeClr val="bg1"/>
                          </a:solidFill>
                          <a:latin typeface="Century Gothic" panose="020B0502020202020204" pitchFamily="34" charset="0"/>
                          <a:ea typeface="+mn-ea"/>
                          <a:cs typeface="Arial" panose="020B0604020202020204" pitchFamily="34" charset="0"/>
                        </a:rPr>
                        <a:t>Key Messages</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900" b="0" i="0" dirty="0">
                          <a:solidFill>
                            <a:schemeClr val="tx1"/>
                          </a:solidFill>
                          <a:latin typeface="Century Gothic" panose="020B0502020202020204" pitchFamily="34" charset="0"/>
                          <a:cs typeface="Arial" panose="020B0604020202020204" pitchFamily="34" charset="0"/>
                        </a:rPr>
                        <a:t>Implementation of PSIRF (Go Live date 01/01/2024).</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900" b="0" i="0" dirty="0">
                          <a:solidFill>
                            <a:schemeClr val="tx1"/>
                          </a:solidFill>
                          <a:latin typeface="Century Gothic" panose="020B0502020202020204" pitchFamily="34" charset="0"/>
                          <a:cs typeface="Arial" panose="020B0604020202020204" pitchFamily="34" charset="0"/>
                        </a:rPr>
                        <a:t>Weekly Patient Safety Incident Response Investigation (PSIRI) Panel Meetings to commence from 11/01/2024.</a:t>
                      </a:r>
                    </a:p>
                  </a:txBody>
                  <a:tcPr marL="68580" marR="68580" marT="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574723"/>
                  </a:ext>
                </a:extLst>
              </a:tr>
            </a:tbl>
          </a:graphicData>
        </a:graphic>
      </p:graphicFrame>
      <p:grpSp>
        <p:nvGrpSpPr>
          <p:cNvPr id="17" name="Group 16">
            <a:extLst>
              <a:ext uri="{FF2B5EF4-FFF2-40B4-BE49-F238E27FC236}">
                <a16:creationId xmlns:a16="http://schemas.microsoft.com/office/drawing/2014/main" id="{46E83A20-63A7-4339-BF8F-5C0D27EB369E}"/>
              </a:ext>
            </a:extLst>
          </p:cNvPr>
          <p:cNvGrpSpPr/>
          <p:nvPr/>
        </p:nvGrpSpPr>
        <p:grpSpPr>
          <a:xfrm>
            <a:off x="142576" y="1815104"/>
            <a:ext cx="2093047" cy="1239398"/>
            <a:chOff x="9295" y="714183"/>
            <a:chExt cx="2192369" cy="1239398"/>
          </a:xfrm>
          <a:solidFill>
            <a:srgbClr val="7030A0"/>
          </a:solidFill>
        </p:grpSpPr>
        <p:sp>
          <p:nvSpPr>
            <p:cNvPr id="18" name="Rectangle: Rounded Corners 17">
              <a:extLst>
                <a:ext uri="{FF2B5EF4-FFF2-40B4-BE49-F238E27FC236}">
                  <a16:creationId xmlns:a16="http://schemas.microsoft.com/office/drawing/2014/main" id="{8586E570-DE9F-4E5C-8D8E-C3EF4DE46DB7}"/>
                </a:ext>
              </a:extLst>
            </p:cNvPr>
            <p:cNvSpPr/>
            <p:nvPr/>
          </p:nvSpPr>
          <p:spPr>
            <a:xfrm>
              <a:off x="9295" y="714183"/>
              <a:ext cx="2192369" cy="1239398"/>
            </a:xfrm>
            <a:prstGeom prst="roundRect">
              <a:avLst>
                <a:gd name="adj" fmla="val 10000"/>
              </a:avLst>
            </a:prstGeom>
            <a:grp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36000" tIns="36000" rIns="36000" bIns="36000" anchor="t"/>
            <a:lstStyle/>
            <a:p>
              <a:endParaRPr lang="en-GB" sz="1300"/>
            </a:p>
          </p:txBody>
        </p:sp>
        <p:sp>
          <p:nvSpPr>
            <p:cNvPr id="20" name="Rectangle: Rounded Corners 4">
              <a:extLst>
                <a:ext uri="{FF2B5EF4-FFF2-40B4-BE49-F238E27FC236}">
                  <a16:creationId xmlns:a16="http://schemas.microsoft.com/office/drawing/2014/main" id="{BAD0174E-A04A-459C-BEF5-6558FEFEFAA2}"/>
                </a:ext>
              </a:extLst>
            </p:cNvPr>
            <p:cNvSpPr txBox="1"/>
            <p:nvPr/>
          </p:nvSpPr>
          <p:spPr>
            <a:xfrm>
              <a:off x="45596" y="750484"/>
              <a:ext cx="2119767" cy="11667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marL="0" lvl="0" indent="0" algn="ctr" defTabSz="533400">
                <a:lnSpc>
                  <a:spcPct val="90000"/>
                </a:lnSpc>
                <a:spcBef>
                  <a:spcPct val="0"/>
                </a:spcBef>
                <a:spcAft>
                  <a:spcPct val="35000"/>
                </a:spcAft>
                <a:buNone/>
              </a:pPr>
              <a:r>
                <a:rPr lang="en-GB" sz="1200" b="1" kern="1200">
                  <a:latin typeface="Century Gothic" panose="020B0502020202020204" pitchFamily="34" charset="0"/>
                </a:rPr>
                <a:t>INSIGHT</a:t>
              </a:r>
              <a:r>
                <a:rPr lang="en-GB" sz="1200" kern="1200">
                  <a:latin typeface="Century Gothic" panose="020B0502020202020204" pitchFamily="34" charset="0"/>
                </a:rPr>
                <a:t>: Improving understanding of safety by drawing intelligence from multiple sources of patient safety information</a:t>
              </a:r>
            </a:p>
          </p:txBody>
        </p:sp>
      </p:grpSp>
      <p:grpSp>
        <p:nvGrpSpPr>
          <p:cNvPr id="21" name="Group 20">
            <a:extLst>
              <a:ext uri="{FF2B5EF4-FFF2-40B4-BE49-F238E27FC236}">
                <a16:creationId xmlns:a16="http://schemas.microsoft.com/office/drawing/2014/main" id="{B7458D08-B392-44EE-BD8B-8F68FF125B50}"/>
              </a:ext>
            </a:extLst>
          </p:cNvPr>
          <p:cNvGrpSpPr/>
          <p:nvPr/>
        </p:nvGrpSpPr>
        <p:grpSpPr>
          <a:xfrm>
            <a:off x="142576" y="3483704"/>
            <a:ext cx="2093047" cy="1239398"/>
            <a:chOff x="2385824" y="714183"/>
            <a:chExt cx="2192369" cy="1239398"/>
          </a:xfrm>
          <a:solidFill>
            <a:srgbClr val="DE006F"/>
          </a:solidFill>
        </p:grpSpPr>
        <p:sp>
          <p:nvSpPr>
            <p:cNvPr id="24" name="Rectangle: Rounded Corners 23">
              <a:extLst>
                <a:ext uri="{FF2B5EF4-FFF2-40B4-BE49-F238E27FC236}">
                  <a16:creationId xmlns:a16="http://schemas.microsoft.com/office/drawing/2014/main" id="{8062AFE5-0EA4-4467-A923-59B62A5D6D1B}"/>
                </a:ext>
              </a:extLst>
            </p:cNvPr>
            <p:cNvSpPr/>
            <p:nvPr/>
          </p:nvSpPr>
          <p:spPr>
            <a:xfrm>
              <a:off x="2385824" y="714183"/>
              <a:ext cx="2192369" cy="1239398"/>
            </a:xfrm>
            <a:prstGeom prst="roundRect">
              <a:avLst>
                <a:gd name="adj" fmla="val 10000"/>
              </a:avLst>
            </a:prstGeom>
            <a:grp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36000" tIns="36000" rIns="36000" bIns="36000" anchor="t"/>
            <a:lstStyle/>
            <a:p>
              <a:endParaRPr lang="en-GB" sz="1300"/>
            </a:p>
          </p:txBody>
        </p:sp>
        <p:sp>
          <p:nvSpPr>
            <p:cNvPr id="25" name="Rectangle: Rounded Corners 6">
              <a:extLst>
                <a:ext uri="{FF2B5EF4-FFF2-40B4-BE49-F238E27FC236}">
                  <a16:creationId xmlns:a16="http://schemas.microsoft.com/office/drawing/2014/main" id="{2B7EE09F-1512-47D1-8140-20B608A00BF9}"/>
                </a:ext>
              </a:extLst>
            </p:cNvPr>
            <p:cNvSpPr txBox="1"/>
            <p:nvPr/>
          </p:nvSpPr>
          <p:spPr>
            <a:xfrm>
              <a:off x="2422125" y="750484"/>
              <a:ext cx="2119767" cy="11667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marL="0" lvl="0" indent="0" algn="ctr" defTabSz="533400">
                <a:lnSpc>
                  <a:spcPct val="90000"/>
                </a:lnSpc>
                <a:spcBef>
                  <a:spcPct val="0"/>
                </a:spcBef>
                <a:spcAft>
                  <a:spcPct val="35000"/>
                </a:spcAft>
                <a:buNone/>
              </a:pPr>
              <a:r>
                <a:rPr lang="en-GB" sz="1200" b="1" kern="1200">
                  <a:latin typeface="Century Gothic" panose="020B0502020202020204" pitchFamily="34" charset="0"/>
                </a:rPr>
                <a:t>INVOLVEMENT</a:t>
              </a:r>
              <a:r>
                <a:rPr lang="en-GB" sz="1200" kern="1200">
                  <a:latin typeface="Century Gothic" panose="020B0502020202020204" pitchFamily="34" charset="0"/>
                </a:rPr>
                <a:t>: Equipping patients, staff and partners with the skills and opportunities to improve patient safety throughout the whole system</a:t>
              </a:r>
            </a:p>
          </p:txBody>
        </p:sp>
      </p:grpSp>
      <p:grpSp>
        <p:nvGrpSpPr>
          <p:cNvPr id="26" name="Group 25">
            <a:extLst>
              <a:ext uri="{FF2B5EF4-FFF2-40B4-BE49-F238E27FC236}">
                <a16:creationId xmlns:a16="http://schemas.microsoft.com/office/drawing/2014/main" id="{18839B20-2962-4CCB-8304-465C6ED5BEF1}"/>
              </a:ext>
            </a:extLst>
          </p:cNvPr>
          <p:cNvGrpSpPr/>
          <p:nvPr/>
        </p:nvGrpSpPr>
        <p:grpSpPr>
          <a:xfrm>
            <a:off x="142576" y="5239228"/>
            <a:ext cx="2093047" cy="1239398"/>
            <a:chOff x="4762352" y="714183"/>
            <a:chExt cx="2192369" cy="1239398"/>
          </a:xfrm>
          <a:solidFill>
            <a:srgbClr val="E46C0A"/>
          </a:solidFill>
        </p:grpSpPr>
        <p:sp>
          <p:nvSpPr>
            <p:cNvPr id="27" name="Rectangle: Rounded Corners 26">
              <a:extLst>
                <a:ext uri="{FF2B5EF4-FFF2-40B4-BE49-F238E27FC236}">
                  <a16:creationId xmlns:a16="http://schemas.microsoft.com/office/drawing/2014/main" id="{8056E8B4-419D-491C-B241-B20CFC931CFD}"/>
                </a:ext>
              </a:extLst>
            </p:cNvPr>
            <p:cNvSpPr/>
            <p:nvPr/>
          </p:nvSpPr>
          <p:spPr>
            <a:xfrm>
              <a:off x="4762352" y="714183"/>
              <a:ext cx="2192369" cy="1239398"/>
            </a:xfrm>
            <a:prstGeom prst="roundRect">
              <a:avLst>
                <a:gd name="adj" fmla="val 10000"/>
              </a:avLst>
            </a:prstGeom>
            <a:grp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36000" tIns="36000" rIns="36000" bIns="36000" anchor="ctr"/>
            <a:lstStyle/>
            <a:p>
              <a:endParaRPr lang="en-GB" sz="1300"/>
            </a:p>
          </p:txBody>
        </p:sp>
        <p:sp>
          <p:nvSpPr>
            <p:cNvPr id="28" name="Rectangle: Rounded Corners 8">
              <a:extLst>
                <a:ext uri="{FF2B5EF4-FFF2-40B4-BE49-F238E27FC236}">
                  <a16:creationId xmlns:a16="http://schemas.microsoft.com/office/drawing/2014/main" id="{66DDE0D8-FDEA-46BA-94DB-B0209E58BA8E}"/>
                </a:ext>
              </a:extLst>
            </p:cNvPr>
            <p:cNvSpPr txBox="1"/>
            <p:nvPr/>
          </p:nvSpPr>
          <p:spPr>
            <a:xfrm>
              <a:off x="4798653" y="750484"/>
              <a:ext cx="2119767" cy="11667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marL="0" lvl="0" indent="0" algn="ctr" defTabSz="533400">
                <a:lnSpc>
                  <a:spcPct val="90000"/>
                </a:lnSpc>
                <a:spcBef>
                  <a:spcPct val="0"/>
                </a:spcBef>
                <a:spcAft>
                  <a:spcPct val="35000"/>
                </a:spcAft>
                <a:buNone/>
              </a:pPr>
              <a:r>
                <a:rPr lang="en-GB" sz="1200" b="1" kern="1200">
                  <a:latin typeface="Century Gothic" panose="020B0502020202020204" pitchFamily="34" charset="0"/>
                </a:rPr>
                <a:t>IMPROVEMENT</a:t>
              </a:r>
              <a:r>
                <a:rPr lang="en-GB" sz="1200" kern="1200">
                  <a:latin typeface="Century Gothic" panose="020B0502020202020204" pitchFamily="34" charset="0"/>
                </a:rPr>
                <a:t>: Designing and supporting programmes that deliver effective and sustainable change in most important areas</a:t>
              </a:r>
            </a:p>
          </p:txBody>
        </p:sp>
      </p:grpSp>
      <p:pic>
        <p:nvPicPr>
          <p:cNvPr id="29" name="Picture 28" descr="Shape&#10;&#10;Description automatically generated with low confidence">
            <a:extLst>
              <a:ext uri="{FF2B5EF4-FFF2-40B4-BE49-F238E27FC236}">
                <a16:creationId xmlns:a16="http://schemas.microsoft.com/office/drawing/2014/main" id="{461BF0AC-8D7F-411E-8793-CF8E06B9F062}"/>
              </a:ext>
            </a:extLst>
          </p:cNvPr>
          <p:cNvPicPr>
            <a:picLocks noChangeAspect="1"/>
          </p:cNvPicPr>
          <p:nvPr/>
        </p:nvPicPr>
        <p:blipFill>
          <a:blip r:embed="rId6"/>
          <a:stretch>
            <a:fillRect/>
          </a:stretch>
        </p:blipFill>
        <p:spPr>
          <a:xfrm>
            <a:off x="285677" y="4810155"/>
            <a:ext cx="468000" cy="468000"/>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BFB162AD-484D-4B85-8C0F-C3AC35F723C6}"/>
              </a:ext>
            </a:extLst>
          </p:cNvPr>
          <p:cNvPicPr>
            <a:picLocks noChangeAspect="1"/>
          </p:cNvPicPr>
          <p:nvPr/>
        </p:nvPicPr>
        <p:blipFill>
          <a:blip r:embed="rId7"/>
          <a:stretch>
            <a:fillRect/>
          </a:stretch>
        </p:blipFill>
        <p:spPr>
          <a:xfrm>
            <a:off x="285677" y="1415597"/>
            <a:ext cx="468000" cy="468000"/>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FAB218AA-FCC9-41E2-929E-8F4C5C829456}"/>
              </a:ext>
            </a:extLst>
          </p:cNvPr>
          <p:cNvPicPr>
            <a:picLocks noChangeAspect="1"/>
          </p:cNvPicPr>
          <p:nvPr/>
        </p:nvPicPr>
        <p:blipFill>
          <a:blip r:embed="rId8"/>
          <a:stretch>
            <a:fillRect/>
          </a:stretch>
        </p:blipFill>
        <p:spPr>
          <a:xfrm>
            <a:off x="312419" y="3094919"/>
            <a:ext cx="468000" cy="468000"/>
          </a:xfrm>
          <a:prstGeom prst="rect">
            <a:avLst/>
          </a:prstGeom>
        </p:spPr>
      </p:pic>
      <p:graphicFrame>
        <p:nvGraphicFramePr>
          <p:cNvPr id="15" name="Table 14">
            <a:extLst>
              <a:ext uri="{FF2B5EF4-FFF2-40B4-BE49-F238E27FC236}">
                <a16:creationId xmlns:a16="http://schemas.microsoft.com/office/drawing/2014/main" id="{177CED15-8C4B-449B-8587-1562B1F7D51C}"/>
              </a:ext>
            </a:extLst>
          </p:cNvPr>
          <p:cNvGraphicFramePr>
            <a:graphicFrameLocks noGrp="1"/>
          </p:cNvGraphicFramePr>
          <p:nvPr>
            <p:extLst>
              <p:ext uri="{D42A27DB-BD31-4B8C-83A1-F6EECF244321}">
                <p14:modId xmlns:p14="http://schemas.microsoft.com/office/powerpoint/2010/main" val="2676428440"/>
              </p:ext>
            </p:extLst>
          </p:nvPr>
        </p:nvGraphicFramePr>
        <p:xfrm>
          <a:off x="204974" y="747684"/>
          <a:ext cx="11919617" cy="588060"/>
        </p:xfrm>
        <a:graphic>
          <a:graphicData uri="http://schemas.openxmlformats.org/drawingml/2006/table">
            <a:tbl>
              <a:tblPr bandRow="1">
                <a:tableStyleId>{5C22544A-7EE6-4342-B048-85BDC9FD1C3A}</a:tableStyleId>
              </a:tblPr>
              <a:tblGrid>
                <a:gridCol w="11919617">
                  <a:extLst>
                    <a:ext uri="{9D8B030D-6E8A-4147-A177-3AD203B41FA5}">
                      <a16:colId xmlns:a16="http://schemas.microsoft.com/office/drawing/2014/main" val="1203594671"/>
                    </a:ext>
                  </a:extLst>
                </a:gridCol>
              </a:tblGrid>
              <a:tr h="40142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050" b="1" kern="1200" dirty="0">
                          <a:solidFill>
                            <a:srgbClr val="0070C0"/>
                          </a:solidFill>
                          <a:latin typeface="Century Gothic" panose="020B0502020202020204" pitchFamily="34" charset="0"/>
                          <a:ea typeface="+mn-ea"/>
                          <a:cs typeface="+mn-cs"/>
                        </a:rPr>
                        <a:t>Patient Safety </a:t>
                      </a:r>
                      <a:r>
                        <a:rPr lang="en-GB" sz="1050" dirty="0">
                          <a:solidFill>
                            <a:schemeClr val="tx1"/>
                          </a:solidFill>
                          <a:latin typeface="Century Gothic" panose="020B0502020202020204" pitchFamily="34" charset="0"/>
                        </a:rPr>
                        <a:t>is the guiding principle of all who serve in the NHS. Our vision is for Alder Hey to ‘</a:t>
                      </a:r>
                      <a:r>
                        <a:rPr lang="en-GB" sz="1050" b="1" dirty="0">
                          <a:solidFill>
                            <a:srgbClr val="0070C0"/>
                          </a:solidFill>
                          <a:latin typeface="Century Gothic" panose="020B0502020202020204" pitchFamily="34" charset="0"/>
                        </a:rPr>
                        <a:t>continuously improve patient safety</a:t>
                      </a:r>
                      <a:r>
                        <a:rPr lang="en-GB" sz="1050" dirty="0">
                          <a:solidFill>
                            <a:schemeClr val="tx1"/>
                          </a:solidFill>
                          <a:latin typeface="Century Gothic" panose="020B0502020202020204" pitchFamily="34" charset="0"/>
                        </a:rPr>
                        <a:t>’. This involves building on the foundations of a </a:t>
                      </a:r>
                      <a:r>
                        <a:rPr lang="en-GB" sz="1050" b="1" dirty="0">
                          <a:solidFill>
                            <a:srgbClr val="0070C0"/>
                          </a:solidFill>
                          <a:latin typeface="Century Gothic" panose="020B0502020202020204" pitchFamily="34" charset="0"/>
                        </a:rPr>
                        <a:t>patient safety culture </a:t>
                      </a:r>
                      <a:r>
                        <a:rPr lang="en-GB" sz="1050" dirty="0">
                          <a:solidFill>
                            <a:schemeClr val="tx1"/>
                          </a:solidFill>
                          <a:latin typeface="Century Gothic" panose="020B0502020202020204" pitchFamily="34" charset="0"/>
                        </a:rPr>
                        <a:t>and </a:t>
                      </a:r>
                      <a:r>
                        <a:rPr lang="en-GB" sz="1050" b="1" dirty="0">
                          <a:solidFill>
                            <a:srgbClr val="0070C0"/>
                          </a:solidFill>
                          <a:latin typeface="Century Gothic" panose="020B0502020202020204" pitchFamily="34" charset="0"/>
                        </a:rPr>
                        <a:t>systems</a:t>
                      </a:r>
                      <a:r>
                        <a:rPr lang="en-GB" sz="1050" dirty="0">
                          <a:solidFill>
                            <a:schemeClr val="tx1"/>
                          </a:solidFill>
                          <a:latin typeface="Century Gothic" panose="020B0502020202020204" pitchFamily="34" charset="0"/>
                        </a:rPr>
                        <a:t> with three aims, revolving around </a:t>
                      </a:r>
                      <a:r>
                        <a:rPr lang="en-GB" sz="1050" b="1" dirty="0">
                          <a:solidFill>
                            <a:srgbClr val="0070C0"/>
                          </a:solidFill>
                          <a:latin typeface="Century Gothic" panose="020B0502020202020204" pitchFamily="34" charset="0"/>
                        </a:rPr>
                        <a:t>insight</a:t>
                      </a:r>
                      <a:r>
                        <a:rPr lang="en-GB" sz="1050" dirty="0">
                          <a:solidFill>
                            <a:schemeClr val="tx1"/>
                          </a:solidFill>
                          <a:latin typeface="Century Gothic" panose="020B0502020202020204" pitchFamily="34" charset="0"/>
                        </a:rPr>
                        <a:t>, </a:t>
                      </a:r>
                      <a:r>
                        <a:rPr lang="en-GB" sz="1050" b="1" dirty="0">
                          <a:solidFill>
                            <a:srgbClr val="0070C0"/>
                          </a:solidFill>
                          <a:latin typeface="Century Gothic" panose="020B0502020202020204" pitchFamily="34" charset="0"/>
                        </a:rPr>
                        <a:t>involvement</a:t>
                      </a:r>
                      <a:r>
                        <a:rPr lang="en-GB" sz="1050" dirty="0">
                          <a:solidFill>
                            <a:schemeClr val="tx1"/>
                          </a:solidFill>
                          <a:latin typeface="Century Gothic" panose="020B0502020202020204" pitchFamily="34" charset="0"/>
                        </a:rPr>
                        <a:t> and </a:t>
                      </a:r>
                      <a:r>
                        <a:rPr lang="en-GB" sz="1050" b="1" dirty="0">
                          <a:solidFill>
                            <a:srgbClr val="0070C0"/>
                          </a:solidFill>
                          <a:latin typeface="Century Gothic" panose="020B0502020202020204" pitchFamily="34" charset="0"/>
                        </a:rPr>
                        <a:t>improvement</a:t>
                      </a:r>
                      <a:r>
                        <a:rPr lang="en-GB" sz="1050" dirty="0">
                          <a:solidFill>
                            <a:schemeClr val="tx1"/>
                          </a:solidFill>
                          <a:latin typeface="Century Gothic" panose="020B0502020202020204" pitchFamily="34" charset="0"/>
                        </a:rPr>
                        <a:t>. </a:t>
                      </a:r>
                      <a:r>
                        <a:rPr lang="en-GB" sz="1050" b="0" dirty="0">
                          <a:solidFill>
                            <a:schemeClr val="tx1"/>
                          </a:solidFill>
                          <a:latin typeface="Century Gothic" panose="020B0502020202020204" pitchFamily="34" charset="0"/>
                        </a:rPr>
                        <a:t>This</a:t>
                      </a:r>
                      <a:r>
                        <a:rPr lang="en-GB" sz="1050" b="1" dirty="0">
                          <a:solidFill>
                            <a:schemeClr val="tx1"/>
                          </a:solidFill>
                          <a:latin typeface="Century Gothic" panose="020B0502020202020204" pitchFamily="34" charset="0"/>
                        </a:rPr>
                        <a:t> Programme Summary Overview Update </a:t>
                      </a:r>
                      <a:r>
                        <a:rPr lang="en-GB" sz="1050" b="0" kern="1200" dirty="0">
                          <a:solidFill>
                            <a:schemeClr val="tx1"/>
                          </a:solidFill>
                          <a:latin typeface="Century Gothic" panose="020B0502020202020204" pitchFamily="34" charset="0"/>
                          <a:ea typeface="+mn-ea"/>
                          <a:cs typeface="+mn-cs"/>
                        </a:rPr>
                        <a:t>slide follows </a:t>
                      </a:r>
                      <a:r>
                        <a:rPr lang="en-GB" sz="1050" b="0" dirty="0">
                          <a:solidFill>
                            <a:schemeClr val="tx1"/>
                          </a:solidFill>
                          <a:latin typeface="Century Gothic" panose="020B0502020202020204" pitchFamily="34" charset="0"/>
                        </a:rPr>
                        <a:t>the </a:t>
                      </a:r>
                      <a:r>
                        <a:rPr lang="en-GB" sz="1050" b="1" dirty="0">
                          <a:solidFill>
                            <a:schemeClr val="tx1"/>
                          </a:solidFill>
                          <a:latin typeface="Century Gothic" panose="020B0502020202020204" pitchFamily="34" charset="0"/>
                        </a:rPr>
                        <a:t>Programme meeting held on 14/12/2023 and</a:t>
                      </a:r>
                      <a:r>
                        <a:rPr lang="en-GB" sz="1050" b="0" dirty="0">
                          <a:solidFill>
                            <a:schemeClr val="tx1"/>
                          </a:solidFill>
                          <a:latin typeface="Century Gothic" panose="020B0502020202020204" pitchFamily="34" charset="0"/>
                        </a:rPr>
                        <a:t> is supplemented by an </a:t>
                      </a:r>
                      <a:r>
                        <a:rPr lang="en-GB" sz="1050" b="1" dirty="0">
                          <a:solidFill>
                            <a:schemeClr val="tx1"/>
                          </a:solidFill>
                          <a:latin typeface="Century Gothic" panose="020B0502020202020204" pitchFamily="34" charset="0"/>
                        </a:rPr>
                        <a:t>Assurance Report slide </a:t>
                      </a:r>
                      <a:r>
                        <a:rPr lang="en-GB" sz="1050" b="0" dirty="0">
                          <a:solidFill>
                            <a:schemeClr val="tx1"/>
                          </a:solidFill>
                          <a:latin typeface="Century Gothic" panose="020B0502020202020204" pitchFamily="34" charset="0"/>
                        </a:rPr>
                        <a:t>and</a:t>
                      </a:r>
                      <a:r>
                        <a:rPr lang="en-GB" sz="1050" b="1" dirty="0">
                          <a:solidFill>
                            <a:schemeClr val="tx1"/>
                          </a:solidFill>
                          <a:latin typeface="Century Gothic" panose="020B0502020202020204" pitchFamily="34" charset="0"/>
                        </a:rPr>
                        <a:t> Summary Overview Update slides </a:t>
                      </a:r>
                      <a:r>
                        <a:rPr lang="en-GB" sz="1050" b="0" dirty="0">
                          <a:solidFill>
                            <a:schemeClr val="tx1"/>
                          </a:solidFill>
                          <a:latin typeface="Century Gothic" panose="020B0502020202020204" pitchFamily="34" charset="0"/>
                        </a:rPr>
                        <a:t>from individual workstreams.</a:t>
                      </a:r>
                    </a:p>
                  </a:txBody>
                  <a:tcPr marL="54000" marR="54000" marT="54000" marB="54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833580"/>
                  </a:ext>
                </a:extLst>
              </a:tr>
            </a:tbl>
          </a:graphicData>
        </a:graphic>
      </p:graphicFrame>
      <p:sp>
        <p:nvSpPr>
          <p:cNvPr id="34" name="Oval 33">
            <a:extLst>
              <a:ext uri="{FF2B5EF4-FFF2-40B4-BE49-F238E27FC236}">
                <a16:creationId xmlns:a16="http://schemas.microsoft.com/office/drawing/2014/main" id="{8E579571-600A-495D-AAD1-7593D272EE6F}"/>
              </a:ext>
            </a:extLst>
          </p:cNvPr>
          <p:cNvSpPr/>
          <p:nvPr/>
        </p:nvSpPr>
        <p:spPr>
          <a:xfrm>
            <a:off x="2117120" y="2294593"/>
            <a:ext cx="252000" cy="252000"/>
          </a:xfrm>
          <a:prstGeom prst="ellipse">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FA61113-129D-4DFF-922B-A8D3B2F7DCCA}"/>
              </a:ext>
            </a:extLst>
          </p:cNvPr>
          <p:cNvSpPr/>
          <p:nvPr/>
        </p:nvSpPr>
        <p:spPr>
          <a:xfrm>
            <a:off x="2117120" y="3936646"/>
            <a:ext cx="252000" cy="252000"/>
          </a:xfrm>
          <a:prstGeom prst="ellipse">
            <a:avLst/>
          </a:prstGeom>
          <a:solidFill>
            <a:srgbClr val="DE006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1027F45-4F98-44E5-B936-BBF92D276B8C}"/>
              </a:ext>
            </a:extLst>
          </p:cNvPr>
          <p:cNvSpPr/>
          <p:nvPr/>
        </p:nvSpPr>
        <p:spPr>
          <a:xfrm>
            <a:off x="2117120" y="5752399"/>
            <a:ext cx="252000" cy="252000"/>
          </a:xfrm>
          <a:prstGeom prst="ellipse">
            <a:avLst/>
          </a:prstGeom>
          <a:solidFill>
            <a:srgbClr val="E46C0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a:extLst>
              <a:ext uri="{FF2B5EF4-FFF2-40B4-BE49-F238E27FC236}">
                <a16:creationId xmlns:a16="http://schemas.microsoft.com/office/drawing/2014/main" id="{5D2486F1-DB1F-3D81-C92B-5C395E30979B}"/>
              </a:ext>
            </a:extLst>
          </p:cNvPr>
          <p:cNvGraphicFramePr>
            <a:graphicFrameLocks noGrp="1"/>
          </p:cNvGraphicFramePr>
          <p:nvPr>
            <p:extLst>
              <p:ext uri="{D42A27DB-BD31-4B8C-83A1-F6EECF244321}">
                <p14:modId xmlns:p14="http://schemas.microsoft.com/office/powerpoint/2010/main" val="2545709971"/>
              </p:ext>
            </p:extLst>
          </p:nvPr>
        </p:nvGraphicFramePr>
        <p:xfrm>
          <a:off x="2473265" y="1443882"/>
          <a:ext cx="4619619" cy="5209692"/>
        </p:xfrm>
        <a:graphic>
          <a:graphicData uri="http://schemas.openxmlformats.org/drawingml/2006/table">
            <a:tbl>
              <a:tblPr/>
              <a:tblGrid>
                <a:gridCol w="259325">
                  <a:extLst>
                    <a:ext uri="{9D8B030D-6E8A-4147-A177-3AD203B41FA5}">
                      <a16:colId xmlns:a16="http://schemas.microsoft.com/office/drawing/2014/main" val="3267457134"/>
                    </a:ext>
                  </a:extLst>
                </a:gridCol>
                <a:gridCol w="2134163">
                  <a:extLst>
                    <a:ext uri="{9D8B030D-6E8A-4147-A177-3AD203B41FA5}">
                      <a16:colId xmlns:a16="http://schemas.microsoft.com/office/drawing/2014/main" val="2648828180"/>
                    </a:ext>
                  </a:extLst>
                </a:gridCol>
                <a:gridCol w="537138">
                  <a:extLst>
                    <a:ext uri="{9D8B030D-6E8A-4147-A177-3AD203B41FA5}">
                      <a16:colId xmlns:a16="http://schemas.microsoft.com/office/drawing/2014/main" val="719403504"/>
                    </a:ext>
                  </a:extLst>
                </a:gridCol>
                <a:gridCol w="1233200">
                  <a:extLst>
                    <a:ext uri="{9D8B030D-6E8A-4147-A177-3AD203B41FA5}">
                      <a16:colId xmlns:a16="http://schemas.microsoft.com/office/drawing/2014/main" val="2412757975"/>
                    </a:ext>
                  </a:extLst>
                </a:gridCol>
                <a:gridCol w="455793">
                  <a:extLst>
                    <a:ext uri="{9D8B030D-6E8A-4147-A177-3AD203B41FA5}">
                      <a16:colId xmlns:a16="http://schemas.microsoft.com/office/drawing/2014/main" val="1026301070"/>
                    </a:ext>
                  </a:extLst>
                </a:gridCol>
              </a:tblGrid>
              <a:tr h="362376">
                <a:tc>
                  <a:txBody>
                    <a:bodyPr/>
                    <a:lstStyle/>
                    <a:p>
                      <a:pPr algn="ctr" fontAlgn="t"/>
                      <a:r>
                        <a:rPr lang="en-GB" sz="1050" b="1" i="0" u="none" strike="noStrike">
                          <a:solidFill>
                            <a:srgbClr val="FFFFFF"/>
                          </a:solidFill>
                          <a:effectLst/>
                          <a:latin typeface="Century Gothic" panose="020B0502020202020204" pitchFamily="34" charset="0"/>
                        </a:rPr>
                        <a:t>#</a:t>
                      </a:r>
                    </a:p>
                  </a:txBody>
                  <a:tcPr marL="36000" marR="36000" marT="21600" marB="216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t"/>
                      <a:r>
                        <a:rPr lang="en-GB" sz="1050" b="1" i="0" u="none" strike="noStrike" dirty="0">
                          <a:solidFill>
                            <a:srgbClr val="FFFFFF"/>
                          </a:solidFill>
                          <a:effectLst/>
                          <a:latin typeface="Century Gothic" panose="020B0502020202020204" pitchFamily="34" charset="0"/>
                        </a:rPr>
                        <a:t>Deliverable / Workstream </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t"/>
                      <a:r>
                        <a:rPr lang="en-GB" sz="1050" b="1" i="0" u="none" strike="noStrike">
                          <a:solidFill>
                            <a:srgbClr val="FFFFFF"/>
                          </a:solidFill>
                          <a:effectLst/>
                          <a:latin typeface="Century Gothic" panose="020B0502020202020204" pitchFamily="34" charset="0"/>
                        </a:rPr>
                        <a:t>Priority</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t"/>
                      <a:r>
                        <a:rPr lang="en-GB" sz="1050" b="1" i="0" u="none" strike="noStrike" dirty="0">
                          <a:solidFill>
                            <a:srgbClr val="FFFFFF"/>
                          </a:solidFill>
                          <a:effectLst/>
                          <a:latin typeface="Century Gothic" panose="020B0502020202020204" pitchFamily="34" charset="0"/>
                        </a:rPr>
                        <a:t>Owner </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t"/>
                      <a:r>
                        <a:rPr lang="en-GB" sz="1050" b="1" i="0" u="none" strike="noStrike">
                          <a:solidFill>
                            <a:srgbClr val="FFFFFF"/>
                          </a:solidFill>
                          <a:effectLst/>
                          <a:latin typeface="Century Gothic" panose="020B0502020202020204" pitchFamily="34" charset="0"/>
                        </a:rPr>
                        <a:t>BRAG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305686370"/>
                  </a:ext>
                </a:extLst>
              </a:tr>
              <a:tr h="158559">
                <a:tc>
                  <a:txBody>
                    <a:bodyPr/>
                    <a:lstStyle/>
                    <a:p>
                      <a:pPr algn="ctr" fontAlgn="t"/>
                      <a:r>
                        <a:rPr lang="en-GB" sz="300" b="1" i="0" u="none" strike="noStrike">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300" b="1" i="0" u="none" strike="noStrike">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300" b="1" i="0" u="none" strike="noStrike">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28050"/>
                  </a:ext>
                </a:extLst>
              </a:tr>
              <a:tr h="362376">
                <a:tc>
                  <a:txBody>
                    <a:bodyPr/>
                    <a:lstStyle/>
                    <a:p>
                      <a:pPr algn="ctr" fontAlgn="t"/>
                      <a:r>
                        <a:rPr lang="en-GB" sz="1050" b="1" i="0" u="none" strike="noStrike">
                          <a:solidFill>
                            <a:srgbClr val="FFFFFF"/>
                          </a:solidFill>
                          <a:effectLst/>
                          <a:latin typeface="Century Gothic" panose="020B0502020202020204" pitchFamily="34" charset="0"/>
                        </a:rPr>
                        <a:t>1</a:t>
                      </a:r>
                    </a:p>
                  </a:txBody>
                  <a:tcPr marL="36000" marR="36000" marT="21600" marB="216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GB" sz="1050" b="1" i="0" u="none" strike="noStrike" dirty="0">
                          <a:solidFill>
                            <a:srgbClr val="000000"/>
                          </a:solidFill>
                          <a:effectLst/>
                          <a:latin typeface="Century Gothic" panose="020B0502020202020204" pitchFamily="34" charset="0"/>
                        </a:rPr>
                        <a:t>Suite of safety Metrics </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050" b="1" i="0" u="none" strike="noStrike" dirty="0">
                          <a:solidFill>
                            <a:srgbClr val="FFFFFF"/>
                          </a:solidFill>
                          <a:effectLst/>
                          <a:latin typeface="Century Gothic" panose="020B0502020202020204" pitchFamily="34" charset="0"/>
                        </a:rPr>
                        <a:t>1</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t"/>
                      <a:r>
                        <a:rPr lang="en-GB" sz="1050" b="1" i="0" u="none" strike="noStrike" dirty="0">
                          <a:solidFill>
                            <a:srgbClr val="0070C0"/>
                          </a:solidFill>
                          <a:effectLst/>
                          <a:latin typeface="Century Gothic" panose="020B0502020202020204" pitchFamily="34" charset="0"/>
                        </a:rPr>
                        <a:t>W Weston</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en-GB" sz="1050" b="1" i="0" u="none" strike="noStrike">
                          <a:solidFill>
                            <a:srgbClr val="000000"/>
                          </a:solidFill>
                          <a:effectLst/>
                          <a:latin typeface="Century Gothic" panose="020B0502020202020204" pitchFamily="34" charset="0"/>
                        </a:rPr>
                        <a:t>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47781828"/>
                  </a:ext>
                </a:extLst>
              </a:tr>
              <a:tr h="362376">
                <a:tc>
                  <a:txBody>
                    <a:bodyPr/>
                    <a:lstStyle/>
                    <a:p>
                      <a:pPr algn="ctr" fontAlgn="t"/>
                      <a:r>
                        <a:rPr lang="en-GB" sz="1050" b="1" i="0" u="none" strike="noStrike">
                          <a:solidFill>
                            <a:srgbClr val="FFFFFF"/>
                          </a:solidFill>
                          <a:effectLst/>
                          <a:latin typeface="Century Gothic" panose="020B0502020202020204" pitchFamily="34" charset="0"/>
                        </a:rPr>
                        <a:t>2</a:t>
                      </a:r>
                    </a:p>
                  </a:txBody>
                  <a:tcPr marL="36000" marR="36000" marT="21600" marB="216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GB" sz="1050" b="1" i="0" u="none" strike="noStrike" dirty="0">
                          <a:solidFill>
                            <a:srgbClr val="000000"/>
                          </a:solidFill>
                          <a:effectLst/>
                          <a:latin typeface="Century Gothic" panose="020B0502020202020204" pitchFamily="34" charset="0"/>
                        </a:rPr>
                        <a:t>Implement New Digital System </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050" b="1" i="0" u="none" strike="noStrike" dirty="0">
                          <a:solidFill>
                            <a:srgbClr val="000000"/>
                          </a:solidFill>
                          <a:effectLst/>
                          <a:latin typeface="Century Gothic" panose="020B0502020202020204" pitchFamily="34" charset="0"/>
                        </a:rPr>
                        <a:t>3</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t" latinLnBrk="0" hangingPunct="1"/>
                      <a:r>
                        <a:rPr lang="en-GB" sz="1050" b="1" i="0" u="none" strike="noStrike" kern="1200" dirty="0">
                          <a:solidFill>
                            <a:schemeClr val="tx1"/>
                          </a:solidFill>
                          <a:effectLst/>
                          <a:latin typeface="Century Gothic" panose="020B0502020202020204" pitchFamily="34" charset="0"/>
                          <a:ea typeface="+mn-ea"/>
                          <a:cs typeface="+mn-cs"/>
                        </a:rPr>
                        <a:t>P White</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050" b="1" i="0" u="none" strike="noStrike">
                          <a:solidFill>
                            <a:srgbClr val="000000"/>
                          </a:solidFill>
                          <a:effectLst/>
                          <a:latin typeface="Century Gothic" panose="020B0502020202020204" pitchFamily="34" charset="0"/>
                        </a:rPr>
                        <a:t>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66558518"/>
                  </a:ext>
                </a:extLst>
              </a:tr>
              <a:tr h="362376">
                <a:tc>
                  <a:txBody>
                    <a:bodyPr/>
                    <a:lstStyle/>
                    <a:p>
                      <a:pPr algn="ctr" fontAlgn="t"/>
                      <a:r>
                        <a:rPr lang="en-GB" sz="1050" b="1" i="0" u="none" strike="noStrike">
                          <a:solidFill>
                            <a:srgbClr val="FFFFFF"/>
                          </a:solidFill>
                          <a:effectLst/>
                          <a:latin typeface="Century Gothic" panose="020B0502020202020204" pitchFamily="34" charset="0"/>
                        </a:rPr>
                        <a:t>6</a:t>
                      </a:r>
                    </a:p>
                  </a:txBody>
                  <a:tcPr marL="36000" marR="36000" marT="21600" marB="216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r>
                        <a:rPr lang="en-GB" sz="1050" b="1" i="0" u="none" strike="noStrike" dirty="0">
                          <a:solidFill>
                            <a:srgbClr val="000000"/>
                          </a:solidFill>
                          <a:effectLst/>
                          <a:latin typeface="Century Gothic" panose="020B0502020202020204" pitchFamily="34" charset="0"/>
                        </a:rPr>
                        <a:t>Negligence and Litigation </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050" b="1" i="0" u="none" strike="noStrike" dirty="0">
                          <a:solidFill>
                            <a:srgbClr val="000000"/>
                          </a:solidFill>
                          <a:effectLst/>
                          <a:latin typeface="Century Gothic" panose="020B0502020202020204" pitchFamily="34" charset="0"/>
                        </a:rPr>
                        <a:t>3</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1050" b="1" i="0" u="none" strike="noStrike" dirty="0">
                          <a:solidFill>
                            <a:schemeClr val="tx1"/>
                          </a:solidFill>
                          <a:effectLst/>
                          <a:latin typeface="Century Gothic" panose="020B0502020202020204" pitchFamily="34" charset="0"/>
                        </a:rPr>
                        <a:t>C Talbot</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50" b="1" i="0" u="none" strike="noStrike" dirty="0">
                          <a:solidFill>
                            <a:srgbClr val="000000"/>
                          </a:solidFill>
                          <a:effectLst/>
                          <a:latin typeface="Century Gothic" panose="020B0502020202020204" pitchFamily="34" charset="0"/>
                        </a:rPr>
                        <a:t>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04643242"/>
                  </a:ext>
                </a:extLst>
              </a:tr>
              <a:tr h="90597">
                <a:tc>
                  <a:txBody>
                    <a:bodyPr/>
                    <a:lstStyle/>
                    <a:p>
                      <a:pPr algn="ctr" fontAlgn="t"/>
                      <a:r>
                        <a:rPr lang="en-GB" sz="300" b="1" i="0" u="none" strike="noStrike">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GB" sz="300" b="1" i="0" u="none" strike="noStrike">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300" b="1" i="0" u="none" strike="noStrike" dirty="0">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en-GB" sz="300" b="1" i="0" u="none" strike="noStrike" dirty="0">
                        <a:solidFill>
                          <a:schemeClr val="tx1"/>
                        </a:solidFill>
                        <a:effectLst/>
                        <a:latin typeface="Century Gothic" panose="020B0502020202020204" pitchFamily="34" charset="0"/>
                      </a:endParaRPr>
                    </a:p>
                  </a:txBody>
                  <a:tcPr marL="36000" marR="36000" marT="21600" marB="2160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GB" sz="300" b="1" i="0" u="none" strike="noStrike">
                        <a:solidFill>
                          <a:srgbClr val="000000"/>
                        </a:solidFill>
                        <a:effectLst/>
                        <a:latin typeface="Century Gothic" panose="020B0502020202020204" pitchFamily="34" charset="0"/>
                      </a:endParaRPr>
                    </a:p>
                  </a:txBody>
                  <a:tcPr marL="36000" marR="36000" marT="21600" marB="2160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59795880"/>
                  </a:ext>
                </a:extLst>
              </a:tr>
              <a:tr h="362376">
                <a:tc>
                  <a:txBody>
                    <a:bodyPr/>
                    <a:lstStyle/>
                    <a:p>
                      <a:pPr algn="ctr" fontAlgn="t"/>
                      <a:r>
                        <a:rPr lang="en-GB" sz="1050" b="1" i="0" u="none" strike="noStrike">
                          <a:solidFill>
                            <a:srgbClr val="FFFFFF"/>
                          </a:solidFill>
                          <a:effectLst/>
                          <a:latin typeface="Century Gothic" panose="020B0502020202020204" pitchFamily="34" charset="0"/>
                        </a:rPr>
                        <a:t>7</a:t>
                      </a:r>
                    </a:p>
                  </a:txBody>
                  <a:tcPr marL="36000" marR="36000" marT="21600" marB="2160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l" fontAlgn="t"/>
                      <a:r>
                        <a:rPr lang="en-GB" sz="1050" b="1" i="0" u="none" strike="noStrike" dirty="0">
                          <a:solidFill>
                            <a:srgbClr val="000000"/>
                          </a:solidFill>
                          <a:effectLst/>
                          <a:latin typeface="Century Gothic" panose="020B0502020202020204" pitchFamily="34" charset="0"/>
                        </a:rPr>
                        <a:t>CYP &amp; Families as PS Partners</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050" b="1" i="0" u="none" strike="noStrike">
                          <a:solidFill>
                            <a:srgbClr val="000000"/>
                          </a:solidFill>
                          <a:effectLst/>
                          <a:latin typeface="Century Gothic" panose="020B0502020202020204" pitchFamily="34" charset="0"/>
                        </a:rPr>
                        <a:t>3</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1050" b="1" i="0" u="none" strike="noStrike" kern="1200" dirty="0">
                          <a:solidFill>
                            <a:schemeClr val="tx1"/>
                          </a:solidFill>
                          <a:effectLst/>
                          <a:latin typeface="Century Gothic" panose="020B0502020202020204" pitchFamily="34" charset="0"/>
                          <a:ea typeface="+mn-ea"/>
                          <a:cs typeface="+mn-cs"/>
                        </a:rPr>
                        <a:t>P Brown</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50" b="1" i="0" u="none" strike="noStrike">
                          <a:solidFill>
                            <a:srgbClr val="000000"/>
                          </a:solidFill>
                          <a:effectLst/>
                          <a:latin typeface="Century Gothic" panose="020B0502020202020204" pitchFamily="34" charset="0"/>
                        </a:rPr>
                        <a:t>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85196829"/>
                  </a:ext>
                </a:extLst>
              </a:tr>
              <a:tr h="362376">
                <a:tc>
                  <a:txBody>
                    <a:bodyPr/>
                    <a:lstStyle/>
                    <a:p>
                      <a:pPr algn="ctr" fontAlgn="t"/>
                      <a:r>
                        <a:rPr lang="en-GB" sz="1050" b="1" i="0" u="none" strike="noStrike">
                          <a:solidFill>
                            <a:srgbClr val="FFFFFF"/>
                          </a:solidFill>
                          <a:effectLst/>
                          <a:latin typeface="Century Gothic" panose="020B0502020202020204" pitchFamily="34" charset="0"/>
                        </a:rPr>
                        <a:t>8</a:t>
                      </a:r>
                    </a:p>
                  </a:txBody>
                  <a:tcPr marL="36000" marR="36000" marT="21600" marB="2160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l" fontAlgn="t"/>
                      <a:r>
                        <a:rPr lang="en-GB" sz="1050" b="1" i="0" u="none" strike="noStrike" dirty="0">
                          <a:solidFill>
                            <a:schemeClr val="tx1"/>
                          </a:solidFill>
                          <a:effectLst/>
                          <a:latin typeface="Century Gothic" panose="020B0502020202020204" pitchFamily="34" charset="0"/>
                        </a:rPr>
                        <a:t>Education &amp; Training on PS</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050" b="1" i="0" u="none" strike="noStrike">
                          <a:solidFill>
                            <a:srgbClr val="FFFFFF"/>
                          </a:solidFill>
                          <a:effectLst/>
                          <a:latin typeface="Century Gothic" panose="020B0502020202020204" pitchFamily="34" charset="0"/>
                        </a:rPr>
                        <a:t>1</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t"/>
                      <a:r>
                        <a:rPr lang="en-GB" sz="1050" b="1" i="0" u="none" strike="noStrike" kern="1200" dirty="0">
                          <a:solidFill>
                            <a:schemeClr val="tx1"/>
                          </a:solidFill>
                          <a:effectLst/>
                          <a:latin typeface="Century Gothic" panose="020B0502020202020204" pitchFamily="34" charset="0"/>
                          <a:ea typeface="+mn-ea"/>
                          <a:cs typeface="+mn-cs"/>
                        </a:rPr>
                        <a:t>C Talbot</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50" b="1" i="0" u="none" strike="noStrike">
                          <a:solidFill>
                            <a:srgbClr val="000000"/>
                          </a:solidFill>
                          <a:effectLst/>
                          <a:latin typeface="Century Gothic" panose="020B0502020202020204" pitchFamily="34" charset="0"/>
                        </a:rPr>
                        <a:t>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38256898"/>
                  </a:ext>
                </a:extLst>
              </a:tr>
              <a:tr h="362376">
                <a:tc>
                  <a:txBody>
                    <a:bodyPr/>
                    <a:lstStyle/>
                    <a:p>
                      <a:pPr algn="ctr" fontAlgn="t"/>
                      <a:r>
                        <a:rPr lang="en-GB" sz="1050" b="1" i="0" u="none" strike="noStrike">
                          <a:solidFill>
                            <a:srgbClr val="FFFFFF"/>
                          </a:solidFill>
                          <a:effectLst/>
                          <a:latin typeface="Century Gothic" panose="020B0502020202020204" pitchFamily="34" charset="0"/>
                        </a:rPr>
                        <a:t>10</a:t>
                      </a:r>
                    </a:p>
                  </a:txBody>
                  <a:tcPr marL="36000" marR="36000" marT="21600" marB="2160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50" b="1" i="0" u="none" strike="noStrike" dirty="0">
                          <a:solidFill>
                            <a:schemeClr val="tx1"/>
                          </a:solidFill>
                          <a:effectLst/>
                          <a:latin typeface="Century Gothic" panose="020B0502020202020204" pitchFamily="34" charset="0"/>
                        </a:rPr>
                        <a:t>Implement PSIRF, Safety I &amp; II</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1050" b="1" i="0" u="none" strike="noStrike" dirty="0">
                          <a:solidFill>
                            <a:srgbClr val="FFFFFF"/>
                          </a:solidFill>
                          <a:effectLst/>
                          <a:latin typeface="Century Gothic" panose="020B0502020202020204" pitchFamily="34" charset="0"/>
                        </a:rPr>
                        <a:t>2</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fontAlgn="t"/>
                      <a:r>
                        <a:rPr lang="en-GB" sz="1050" b="1" i="0" u="none" strike="noStrike" kern="1200" dirty="0">
                          <a:solidFill>
                            <a:schemeClr val="tx1"/>
                          </a:solidFill>
                          <a:effectLst/>
                          <a:latin typeface="Century Gothic" panose="020B0502020202020204" pitchFamily="34" charset="0"/>
                          <a:ea typeface="+mn-ea"/>
                          <a:cs typeface="+mn-cs"/>
                        </a:rPr>
                        <a:t>J Rooney</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50" b="1" i="0" u="none" strike="noStrike" dirty="0">
                          <a:solidFill>
                            <a:srgbClr val="000000"/>
                          </a:solidFill>
                          <a:effectLst/>
                          <a:latin typeface="Century Gothic" panose="020B0502020202020204" pitchFamily="34" charset="0"/>
                        </a:rPr>
                        <a:t>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46311586"/>
                  </a:ext>
                </a:extLst>
              </a:tr>
              <a:tr h="90597">
                <a:tc>
                  <a:txBody>
                    <a:bodyPr/>
                    <a:lstStyle/>
                    <a:p>
                      <a:pPr algn="ctr" fontAlgn="t"/>
                      <a:r>
                        <a:rPr lang="en-GB" sz="300" b="1" i="0" u="none" strike="noStrike">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GB" sz="300" b="1" i="0" u="none" strike="noStrike">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300" b="1" i="0" u="none" strike="noStrike">
                          <a:solidFill>
                            <a:srgbClr val="000000"/>
                          </a:solidFill>
                          <a:effectLst/>
                          <a:latin typeface="Century Gothic" panose="020B0502020202020204" pitchFamily="34" charset="0"/>
                        </a:rPr>
                        <a:t> </a:t>
                      </a:r>
                    </a:p>
                  </a:txBody>
                  <a:tcPr marL="36000" marR="36000" marT="21600" marB="21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300" b="1" i="0" u="none" strike="noStrike" dirty="0">
                          <a:solidFill>
                            <a:schemeClr val="tx1"/>
                          </a:solidFill>
                          <a:effectLst/>
                          <a:latin typeface="Century Gothic" panose="020B0502020202020204" pitchFamily="34" charset="0"/>
                        </a:rPr>
                        <a:t> </a:t>
                      </a:r>
                    </a:p>
                  </a:txBody>
                  <a:tcPr marL="36000" marR="36000" marT="21600" marB="21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GB" sz="300" b="1" i="0" u="none" strike="noStrike">
                        <a:solidFill>
                          <a:srgbClr val="000000"/>
                        </a:solidFill>
                        <a:effectLst/>
                        <a:latin typeface="Century Gothic" panose="020B0502020202020204" pitchFamily="34" charset="0"/>
                      </a:endParaRPr>
                    </a:p>
                  </a:txBody>
                  <a:tcPr marL="36000" marR="36000" marT="21600" marB="21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81776358"/>
                  </a:ext>
                </a:extLst>
              </a:tr>
              <a:tr h="362376">
                <a:tc>
                  <a:txBody>
                    <a:bodyPr/>
                    <a:lstStyle/>
                    <a:p>
                      <a:pPr algn="ctr" fontAlgn="t"/>
                      <a:r>
                        <a:rPr lang="en-GB" sz="1050" b="1" i="0" u="none" strike="noStrike">
                          <a:solidFill>
                            <a:srgbClr val="FFFFFF"/>
                          </a:solidFill>
                          <a:effectLst/>
                          <a:latin typeface="Century Gothic" panose="020B0502020202020204" pitchFamily="34" charset="0"/>
                        </a:rPr>
                        <a:t>13</a:t>
                      </a:r>
                    </a:p>
                  </a:txBody>
                  <a:tcPr marL="36000" marR="36000" marT="21600" marB="2160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c>
                  <a:txBody>
                    <a:bodyPr/>
                    <a:lstStyle/>
                    <a:p>
                      <a:pPr algn="l" fontAlgn="t"/>
                      <a:r>
                        <a:rPr lang="en-GB" sz="1050" b="1" i="0" u="none" strike="noStrike" dirty="0">
                          <a:solidFill>
                            <a:srgbClr val="000000"/>
                          </a:solidFill>
                          <a:effectLst/>
                          <a:latin typeface="Century Gothic" panose="020B0502020202020204" pitchFamily="34" charset="0"/>
                        </a:rPr>
                        <a:t>Neonatal Newborn Screening</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050" b="1" i="0" u="none" strike="noStrike">
                          <a:solidFill>
                            <a:srgbClr val="FFFFFF"/>
                          </a:solidFill>
                          <a:effectLst/>
                          <a:latin typeface="Century Gothic" panose="020B0502020202020204" pitchFamily="34" charset="0"/>
                        </a:rPr>
                        <a:t>2</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GB" sz="1050" b="1" i="0" u="none" strike="noStrike" kern="1200" dirty="0">
                          <a:solidFill>
                            <a:srgbClr val="0070C0"/>
                          </a:solidFill>
                          <a:effectLst/>
                          <a:latin typeface="Century Gothic" panose="020B0502020202020204" pitchFamily="34" charset="0"/>
                          <a:ea typeface="+mn-ea"/>
                          <a:cs typeface="+mn-cs"/>
                        </a:rPr>
                        <a:t>R Hanger</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50" b="1" i="0" u="none" strike="noStrike" dirty="0">
                          <a:solidFill>
                            <a:srgbClr val="000000"/>
                          </a:solidFill>
                          <a:effectLst/>
                          <a:latin typeface="Century Gothic" panose="020B0502020202020204" pitchFamily="34" charset="0"/>
                        </a:rPr>
                        <a:t>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93948650"/>
                  </a:ext>
                </a:extLst>
              </a:tr>
              <a:tr h="362376">
                <a:tc>
                  <a:txBody>
                    <a:bodyPr/>
                    <a:lstStyle/>
                    <a:p>
                      <a:pPr algn="ctr" fontAlgn="t"/>
                      <a:r>
                        <a:rPr lang="en-GB" sz="1050" b="1" i="0" u="none" strike="noStrike">
                          <a:solidFill>
                            <a:srgbClr val="FFFFFF"/>
                          </a:solidFill>
                          <a:effectLst/>
                          <a:latin typeface="Century Gothic" panose="020B0502020202020204" pitchFamily="34" charset="0"/>
                        </a:rPr>
                        <a:t>15</a:t>
                      </a:r>
                    </a:p>
                  </a:txBody>
                  <a:tcPr marL="36000" marR="36000" marT="21600" marB="2160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c>
                  <a:txBody>
                    <a:bodyPr/>
                    <a:lstStyle/>
                    <a:p>
                      <a:pPr algn="l" fontAlgn="t"/>
                      <a:r>
                        <a:rPr lang="en-GB" sz="1050" b="1" i="0" u="none" strike="noStrike" dirty="0">
                          <a:solidFill>
                            <a:srgbClr val="000000"/>
                          </a:solidFill>
                          <a:effectLst/>
                          <a:latin typeface="Century Gothic" panose="020B0502020202020204" pitchFamily="34" charset="0"/>
                        </a:rPr>
                        <a:t>Parity of Esteem </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050" b="1" i="0" u="none" strike="noStrike" dirty="0">
                          <a:solidFill>
                            <a:srgbClr val="FFFFFF"/>
                          </a:solidFill>
                          <a:effectLst/>
                          <a:latin typeface="Century Gothic" panose="020B0502020202020204" pitchFamily="34" charset="0"/>
                        </a:rPr>
                        <a:t>2</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GB" sz="1050" b="1" i="0" u="none" strike="noStrike" kern="1200" dirty="0">
                          <a:solidFill>
                            <a:schemeClr val="tx1"/>
                          </a:solidFill>
                          <a:effectLst/>
                          <a:latin typeface="Century Gothic" panose="020B0502020202020204" pitchFamily="34" charset="0"/>
                          <a:ea typeface="+mn-ea"/>
                          <a:cs typeface="+mn-cs"/>
                        </a:rPr>
                        <a:t>J Pointon</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50" b="1" i="0" u="none" strike="noStrike">
                          <a:solidFill>
                            <a:srgbClr val="000000"/>
                          </a:solidFill>
                          <a:effectLst/>
                          <a:latin typeface="Century Gothic" panose="020B0502020202020204" pitchFamily="34" charset="0"/>
                        </a:rPr>
                        <a:t>A</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70702681"/>
                  </a:ext>
                </a:extLst>
              </a:tr>
              <a:tr h="362376">
                <a:tc>
                  <a:txBody>
                    <a:bodyPr/>
                    <a:lstStyle/>
                    <a:p>
                      <a:pPr algn="ctr" fontAlgn="t"/>
                      <a:r>
                        <a:rPr lang="en-GB" sz="1050" b="1" i="0" u="none" strike="noStrike">
                          <a:solidFill>
                            <a:srgbClr val="FFFFFF"/>
                          </a:solidFill>
                          <a:effectLst/>
                          <a:latin typeface="Century Gothic" panose="020B0502020202020204" pitchFamily="34" charset="0"/>
                        </a:rPr>
                        <a:t>16</a:t>
                      </a:r>
                    </a:p>
                  </a:txBody>
                  <a:tcPr marL="36000" marR="36000" marT="21600" marB="2160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c>
                  <a:txBody>
                    <a:bodyPr/>
                    <a:lstStyle/>
                    <a:p>
                      <a:pPr algn="l" fontAlgn="t"/>
                      <a:r>
                        <a:rPr lang="en-GB" sz="1050" b="1" i="0" u="none" strike="noStrike" dirty="0">
                          <a:solidFill>
                            <a:srgbClr val="000000"/>
                          </a:solidFill>
                          <a:effectLst/>
                          <a:latin typeface="Century Gothic" panose="020B0502020202020204" pitchFamily="34" charset="0"/>
                        </a:rPr>
                        <a:t>Learning Disabilities </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050" b="1" i="0" u="none" strike="noStrike" dirty="0">
                          <a:solidFill>
                            <a:srgbClr val="FFFFFF"/>
                          </a:solidFill>
                          <a:effectLst/>
                          <a:latin typeface="Century Gothic" panose="020B0502020202020204" pitchFamily="34" charset="0"/>
                        </a:rPr>
                        <a:t>2</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GB" sz="1050" b="1" i="0" u="none" strike="noStrike" kern="1200" dirty="0">
                          <a:solidFill>
                            <a:srgbClr val="0070C0"/>
                          </a:solidFill>
                          <a:effectLst/>
                          <a:latin typeface="Century Gothic" panose="020B0502020202020204" pitchFamily="34" charset="0"/>
                          <a:ea typeface="+mn-ea"/>
                          <a:cs typeface="+mn-cs"/>
                        </a:rPr>
                        <a:t>J Kiernan</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50" b="1" i="0" u="none" strike="noStrike">
                          <a:solidFill>
                            <a:srgbClr val="000000"/>
                          </a:solidFill>
                          <a:effectLst/>
                          <a:latin typeface="Century Gothic" panose="020B0502020202020204" pitchFamily="34" charset="0"/>
                        </a:rPr>
                        <a:t>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4515116"/>
                  </a:ext>
                </a:extLst>
              </a:tr>
              <a:tr h="362376">
                <a:tc>
                  <a:txBody>
                    <a:bodyPr/>
                    <a:lstStyle/>
                    <a:p>
                      <a:pPr algn="ctr" fontAlgn="t"/>
                      <a:r>
                        <a:rPr lang="en-GB" sz="1050" b="1" i="0" u="none" strike="noStrike">
                          <a:solidFill>
                            <a:srgbClr val="FFFFFF"/>
                          </a:solidFill>
                          <a:effectLst/>
                          <a:latin typeface="Century Gothic" panose="020B0502020202020204" pitchFamily="34" charset="0"/>
                        </a:rPr>
                        <a:t>17</a:t>
                      </a:r>
                    </a:p>
                  </a:txBody>
                  <a:tcPr marL="36000" marR="36000" marT="21600" marB="2160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c>
                  <a:txBody>
                    <a:bodyPr/>
                    <a:lstStyle/>
                    <a:p>
                      <a:pPr algn="l" fontAlgn="t"/>
                      <a:r>
                        <a:rPr lang="en-GB" sz="1050" b="1" i="0" u="none" strike="noStrike" dirty="0">
                          <a:solidFill>
                            <a:srgbClr val="000000"/>
                          </a:solidFill>
                          <a:effectLst/>
                          <a:latin typeface="Century Gothic" panose="020B0502020202020204" pitchFamily="34" charset="0"/>
                        </a:rPr>
                        <a:t>Antimicrobial Resistance (AMR)</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050" b="1" i="0" u="none" strike="noStrike">
                          <a:solidFill>
                            <a:srgbClr val="FFFFFF"/>
                          </a:solidFill>
                          <a:effectLst/>
                          <a:latin typeface="Century Gothic" panose="020B0502020202020204" pitchFamily="34" charset="0"/>
                        </a:rPr>
                        <a:t>2</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t"/>
                      <a:r>
                        <a:rPr lang="en-GB" sz="1050" b="1" i="0" u="none" strike="noStrike" kern="1200" dirty="0">
                          <a:solidFill>
                            <a:srgbClr val="0070C0"/>
                          </a:solidFill>
                          <a:effectLst/>
                          <a:latin typeface="Century Gothic" panose="020B0502020202020204" pitchFamily="34" charset="0"/>
                          <a:ea typeface="+mn-ea"/>
                          <a:cs typeface="+mn-cs"/>
                        </a:rPr>
                        <a:t>B Larru + A Taylor</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50" b="1" i="0" u="none" strike="noStrike" dirty="0">
                          <a:solidFill>
                            <a:srgbClr val="000000"/>
                          </a:solidFill>
                          <a:effectLst/>
                          <a:latin typeface="Century Gothic" panose="020B0502020202020204" pitchFamily="34" charset="0"/>
                        </a:rPr>
                        <a:t>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34825241"/>
                  </a:ext>
                </a:extLst>
              </a:tr>
              <a:tr h="521427">
                <a:tc>
                  <a:txBody>
                    <a:bodyPr/>
                    <a:lstStyle/>
                    <a:p>
                      <a:pPr algn="ctr" fontAlgn="t"/>
                      <a:r>
                        <a:rPr lang="en-GB" sz="1050" b="1" i="0" u="none" strike="noStrike">
                          <a:solidFill>
                            <a:srgbClr val="FFFFFF"/>
                          </a:solidFill>
                          <a:effectLst/>
                          <a:latin typeface="Century Gothic" panose="020B0502020202020204" pitchFamily="34" charset="0"/>
                        </a:rPr>
                        <a:t>21</a:t>
                      </a:r>
                    </a:p>
                  </a:txBody>
                  <a:tcPr marL="36000" marR="36000" marT="21600" marB="2160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c>
                  <a:txBody>
                    <a:bodyPr/>
                    <a:lstStyle/>
                    <a:p>
                      <a:pPr algn="l" fontAlgn="t"/>
                      <a:r>
                        <a:rPr lang="en-GB" sz="1050" b="1" i="0" u="none" strike="noStrike" dirty="0">
                          <a:solidFill>
                            <a:srgbClr val="000000"/>
                          </a:solidFill>
                          <a:effectLst/>
                          <a:latin typeface="Century Gothic" panose="020B0502020202020204" pitchFamily="34" charset="0"/>
                        </a:rPr>
                        <a:t>Hospital Optimisation</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050" b="1" i="0" u="none" strike="noStrike" dirty="0">
                          <a:solidFill>
                            <a:schemeClr val="bg1"/>
                          </a:solidFill>
                          <a:effectLst/>
                          <a:latin typeface="Century Gothic" panose="020B0502020202020204" pitchFamily="34" charset="0"/>
                        </a:rPr>
                        <a:t>1</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fontAlgn="t"/>
                      <a:r>
                        <a:rPr lang="en-GB" sz="1000" b="1" i="0" u="none" strike="noStrike" kern="1200" dirty="0">
                          <a:solidFill>
                            <a:srgbClr val="0070C0"/>
                          </a:solidFill>
                          <a:effectLst/>
                          <a:latin typeface="Century Gothic" panose="020B0502020202020204" pitchFamily="34" charset="0"/>
                          <a:ea typeface="+mn-ea"/>
                          <a:cs typeface="+mn-cs"/>
                        </a:rPr>
                        <a:t>R Hanger/ J Guy</a:t>
                      </a:r>
                    </a:p>
                    <a:p>
                      <a:pPr algn="ctr" fontAlgn="t"/>
                      <a:r>
                        <a:rPr lang="en-GB" sz="1000" b="1" i="0" u="none" strike="noStrike" kern="1200" dirty="0">
                          <a:solidFill>
                            <a:srgbClr val="0070C0"/>
                          </a:solidFill>
                          <a:effectLst/>
                          <a:latin typeface="Century Gothic" panose="020B0502020202020204" pitchFamily="34" charset="0"/>
                          <a:ea typeface="+mn-ea"/>
                          <a:cs typeface="+mn-cs"/>
                        </a:rPr>
                        <a:t>A Hanson, R Viner</a:t>
                      </a:r>
                      <a:endParaRPr lang="en-GB" sz="800" b="1" i="0" u="none" strike="noStrike" kern="1200" dirty="0">
                        <a:solidFill>
                          <a:srgbClr val="0070C0"/>
                        </a:solidFill>
                        <a:effectLst/>
                        <a:latin typeface="Century Gothic" panose="020B0502020202020204" pitchFamily="34" charset="0"/>
                        <a:ea typeface="+mn-ea"/>
                        <a:cs typeface="+mn-cs"/>
                      </a:endParaRP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50" b="1" i="0" u="none" strike="noStrike" dirty="0">
                          <a:solidFill>
                            <a:srgbClr val="000000"/>
                          </a:solidFill>
                          <a:effectLst/>
                          <a:latin typeface="Century Gothic" panose="020B0502020202020204" pitchFamily="34" charset="0"/>
                        </a:rPr>
                        <a:t>A</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58733291"/>
                  </a:ext>
                </a:extLst>
              </a:tr>
              <a:tr h="362376">
                <a:tc>
                  <a:txBody>
                    <a:bodyPr/>
                    <a:lstStyle/>
                    <a:p>
                      <a:pPr algn="ctr" fontAlgn="t"/>
                      <a:r>
                        <a:rPr lang="en-GB" sz="1050" b="1" i="0" u="none" strike="noStrike">
                          <a:solidFill>
                            <a:srgbClr val="FFFFFF"/>
                          </a:solidFill>
                          <a:effectLst/>
                          <a:latin typeface="Century Gothic" panose="020B0502020202020204" pitchFamily="34" charset="0"/>
                        </a:rPr>
                        <a:t>22</a:t>
                      </a:r>
                    </a:p>
                  </a:txBody>
                  <a:tcPr marL="36000" marR="36000" marT="21600" marB="2160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6C0A"/>
                    </a:solidFill>
                  </a:tcPr>
                </a:tc>
                <a:tc>
                  <a:txBody>
                    <a:bodyPr/>
                    <a:lstStyle/>
                    <a:p>
                      <a:pPr algn="l" fontAlgn="t"/>
                      <a:r>
                        <a:rPr lang="en-GB" sz="1050" b="1" i="0" u="none" strike="noStrike" dirty="0">
                          <a:solidFill>
                            <a:srgbClr val="000000"/>
                          </a:solidFill>
                          <a:effectLst/>
                          <a:latin typeface="Century Gothic" panose="020B0502020202020204" pitchFamily="34" charset="0"/>
                        </a:rPr>
                        <a:t>Unacknowledged Notices</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1050" b="1" i="0" u="none" strike="noStrike" dirty="0">
                          <a:solidFill>
                            <a:schemeClr val="bg1"/>
                          </a:solidFill>
                          <a:effectLst/>
                          <a:latin typeface="Century Gothic" panose="020B0502020202020204" pitchFamily="34" charset="0"/>
                        </a:rPr>
                        <a:t>2</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fontAlgn="t"/>
                      <a:r>
                        <a:rPr lang="en-GB" sz="1050" b="1" i="0" u="none" strike="noStrike" kern="1200" dirty="0">
                          <a:solidFill>
                            <a:schemeClr val="tx1"/>
                          </a:solidFill>
                          <a:effectLst/>
                          <a:latin typeface="Century Gothic" panose="020B0502020202020204" pitchFamily="34" charset="0"/>
                          <a:ea typeface="+mn-ea"/>
                          <a:cs typeface="+mn-cs"/>
                        </a:rPr>
                        <a:t>M Neame</a:t>
                      </a:r>
                    </a:p>
                  </a:txBody>
                  <a:tcPr marL="36000" marR="36000" marT="21600" marB="216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50" b="1" i="0" u="none" strike="noStrike" dirty="0">
                          <a:solidFill>
                            <a:srgbClr val="000000"/>
                          </a:solidFill>
                          <a:effectLst/>
                          <a:latin typeface="Century Gothic" panose="020B0502020202020204" pitchFamily="34" charset="0"/>
                        </a:rPr>
                        <a:t>G</a:t>
                      </a:r>
                    </a:p>
                  </a:txBody>
                  <a:tcPr marL="36000" marR="36000" marT="21600" marB="2160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55128728"/>
                  </a:ext>
                </a:extLst>
              </a:tr>
            </a:tbl>
          </a:graphicData>
        </a:graphic>
      </p:graphicFrame>
    </p:spTree>
    <p:extLst>
      <p:ext uri="{BB962C8B-B14F-4D97-AF65-F5344CB8AC3E}">
        <p14:creationId xmlns:p14="http://schemas.microsoft.com/office/powerpoint/2010/main" val="231665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edication Errors resulting in Harm ,Employees trained in new Level 1 of Patient Safety ,image ,shape ,shape ,shape ,textbox ,shape ,Number of Never Events ,Sepsis % Patients receiving antibiotic within 60 mins for ED ,Sepsis % Patients receiving antibiotic within 60 mins for Inpatients ,Use of physical restrictive intervention ,Hospital Acquired Organisms - MRSA (BSI) ,Hospital Acquired Organisms - (C.Difficile) ,Hospital Acquired Organisms - MSSA ,textbox ,image ,Number of Serious Incidents (Steis reported) ,Pressure Ulcers G2-4 ,Number of patients deteriorating from an inpatient bed admitted to Critical Care (HDU/ICU) ,multiRow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Safe P2</a:t>
            </a:r>
          </a:p>
        </p:txBody>
      </p:sp>
      <p:pic>
        <p:nvPicPr>
          <p:cNvPr id="6" name="Picture 5" descr="A red circle with black background&#10;&#10;Description automatically generated">
            <a:extLst>
              <a:ext uri="{FF2B5EF4-FFF2-40B4-BE49-F238E27FC236}">
                <a16:creationId xmlns:a16="http://schemas.microsoft.com/office/drawing/2014/main" id="{D060410B-8937-7EC9-B124-6A95510E30EB}"/>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t="21235" b="22581"/>
          <a:stretch/>
        </p:blipFill>
        <p:spPr>
          <a:xfrm>
            <a:off x="10610828" y="3274073"/>
            <a:ext cx="1485922" cy="834838"/>
          </a:xfrm>
          <a:prstGeom prst="rect">
            <a:avLst/>
          </a:prstGeom>
        </p:spPr>
      </p:pic>
      <p:pic>
        <p:nvPicPr>
          <p:cNvPr id="7" name="Picture 6" descr="A red circle with black background&#10;&#10;Description automatically generated">
            <a:extLst>
              <a:ext uri="{FF2B5EF4-FFF2-40B4-BE49-F238E27FC236}">
                <a16:creationId xmlns:a16="http://schemas.microsoft.com/office/drawing/2014/main" id="{258746BC-CA06-5EC0-41FC-E9DEA9D04848}"/>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t="21235" b="22581"/>
          <a:stretch/>
        </p:blipFill>
        <p:spPr>
          <a:xfrm>
            <a:off x="10629878" y="4648617"/>
            <a:ext cx="1485922" cy="834838"/>
          </a:xfrm>
          <a:prstGeom prst="rect">
            <a:avLst/>
          </a:prstGeom>
        </p:spPr>
      </p:pic>
      <p:pic>
        <p:nvPicPr>
          <p:cNvPr id="8" name="Picture 7" descr="A red circle with black background&#10;&#10;Description automatically generated">
            <a:extLst>
              <a:ext uri="{FF2B5EF4-FFF2-40B4-BE49-F238E27FC236}">
                <a16:creationId xmlns:a16="http://schemas.microsoft.com/office/drawing/2014/main" id="{2799F6B3-B80E-BA4A-4990-926AD2DB3D81}"/>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t="21235" b="22581"/>
          <a:stretch/>
        </p:blipFill>
        <p:spPr>
          <a:xfrm>
            <a:off x="7672158" y="1011264"/>
            <a:ext cx="1485922" cy="834838"/>
          </a:xfrm>
          <a:prstGeom prst="rect">
            <a:avLst/>
          </a:prstGeom>
        </p:spPr>
      </p:pic>
      <p:sp>
        <p:nvSpPr>
          <p:cNvPr id="2" name="Title 1">
            <a:extLst>
              <a:ext uri="{FF2B5EF4-FFF2-40B4-BE49-F238E27FC236}">
                <a16:creationId xmlns:a16="http://schemas.microsoft.com/office/drawing/2014/main" id="{9F0ED728-89C9-692C-C702-869EB1F0E72A}"/>
              </a:ext>
            </a:extLst>
          </p:cNvPr>
          <p:cNvSpPr txBox="1">
            <a:spLocks/>
          </p:cNvSpPr>
          <p:nvPr/>
        </p:nvSpPr>
        <p:spPr>
          <a:xfrm>
            <a:off x="2696633" y="71957"/>
            <a:ext cx="6798733" cy="50225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400" b="1" dirty="0"/>
              <a:t>Insight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BA85CC-2BE8-E57E-E07E-AF67D6B6DD84}"/>
              </a:ext>
            </a:extLst>
          </p:cNvPr>
          <p:cNvSpPr txBox="1">
            <a:spLocks/>
          </p:cNvSpPr>
          <p:nvPr/>
        </p:nvSpPr>
        <p:spPr>
          <a:xfrm>
            <a:off x="2696632" y="183845"/>
            <a:ext cx="6798733" cy="50225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400" b="1" dirty="0"/>
              <a:t>Involvement</a:t>
            </a:r>
          </a:p>
        </p:txBody>
      </p:sp>
      <p:pic>
        <p:nvPicPr>
          <p:cNvPr id="1026" name="Picture 2">
            <a:extLst>
              <a:ext uri="{FF2B5EF4-FFF2-40B4-BE49-F238E27FC236}">
                <a16:creationId xmlns:a16="http://schemas.microsoft.com/office/drawing/2014/main" id="{4DDE0E51-AE57-2FD6-4377-FA285D3BF3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4093" y="2117951"/>
            <a:ext cx="4334933" cy="239606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Our Youth Forums">
            <a:extLst>
              <a:ext uri="{FF2B5EF4-FFF2-40B4-BE49-F238E27FC236}">
                <a16:creationId xmlns:a16="http://schemas.microsoft.com/office/drawing/2014/main" id="{CD18D96E-19A7-E341-3625-FD6AA8639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944" y="1895476"/>
            <a:ext cx="3711235" cy="25876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id="{E1D739F6-8088-26E0-6E6E-968C0E996D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pic>
        <p:nvPicPr>
          <p:cNvPr id="8" name="Picture 7">
            <a:extLst>
              <a:ext uri="{FF2B5EF4-FFF2-40B4-BE49-F238E27FC236}">
                <a16:creationId xmlns:a16="http://schemas.microsoft.com/office/drawing/2014/main" id="{7D8AECE3-792B-0448-6AEC-87E2E25153F2}"/>
              </a:ext>
            </a:extLst>
          </p:cNvPr>
          <p:cNvPicPr>
            <a:picLocks noChangeAspect="1"/>
          </p:cNvPicPr>
          <p:nvPr/>
        </p:nvPicPr>
        <p:blipFill rotWithShape="1">
          <a:blip r:embed="rId6"/>
          <a:srcRect l="21486" t="47222" r="35936" b="35496"/>
          <a:stretch/>
        </p:blipFill>
        <p:spPr>
          <a:xfrm>
            <a:off x="3500437" y="5351765"/>
            <a:ext cx="5191125" cy="1185221"/>
          </a:xfrm>
          <a:prstGeom prst="rect">
            <a:avLst/>
          </a:prstGeom>
          <a:ln>
            <a:solidFill>
              <a:schemeClr val="accent1"/>
            </a:solidFill>
          </a:ln>
        </p:spPr>
      </p:pic>
      <p:pic>
        <p:nvPicPr>
          <p:cNvPr id="2" name="Picture 1">
            <a:hlinkClick r:id="rId7"/>
            <a:extLst>
              <a:ext uri="{FF2B5EF4-FFF2-40B4-BE49-F238E27FC236}">
                <a16:creationId xmlns:a16="http://schemas.microsoft.com/office/drawing/2014/main" id="{C04D718A-7E3D-82DA-99E3-A219E39BA09F}"/>
              </a:ext>
            </a:extLst>
          </p:cNvPr>
          <p:cNvPicPr>
            <a:picLocks noChangeAspect="1"/>
          </p:cNvPicPr>
          <p:nvPr/>
        </p:nvPicPr>
        <p:blipFill rotWithShape="1">
          <a:blip r:embed="rId8"/>
          <a:srcRect t="-1" r="44003" b="-1811"/>
          <a:stretch/>
        </p:blipFill>
        <p:spPr>
          <a:xfrm>
            <a:off x="10599386" y="81269"/>
            <a:ext cx="1530048" cy="593251"/>
          </a:xfrm>
          <a:prstGeom prst="rect">
            <a:avLst/>
          </a:prstGeom>
        </p:spPr>
      </p:pic>
    </p:spTree>
    <p:extLst>
      <p:ext uri="{BB962C8B-B14F-4D97-AF65-F5344CB8AC3E}">
        <p14:creationId xmlns:p14="http://schemas.microsoft.com/office/powerpoint/2010/main" val="146615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902A4275-C627-2660-C8F5-DEF1F32BD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76" y="34282"/>
            <a:ext cx="994227" cy="640238"/>
          </a:xfrm>
          <a:prstGeom prst="rect">
            <a:avLst/>
          </a:prstGeom>
        </p:spPr>
      </p:pic>
      <p:sp>
        <p:nvSpPr>
          <p:cNvPr id="3" name="Title 1">
            <a:extLst>
              <a:ext uri="{FF2B5EF4-FFF2-40B4-BE49-F238E27FC236}">
                <a16:creationId xmlns:a16="http://schemas.microsoft.com/office/drawing/2014/main" id="{C3219917-C694-3866-FD80-FC9DF3A2ACF6}"/>
              </a:ext>
            </a:extLst>
          </p:cNvPr>
          <p:cNvSpPr txBox="1">
            <a:spLocks/>
          </p:cNvSpPr>
          <p:nvPr/>
        </p:nvSpPr>
        <p:spPr>
          <a:xfrm>
            <a:off x="2696630" y="192357"/>
            <a:ext cx="6798733" cy="50225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4400" b="1" dirty="0"/>
              <a:t>Improvement </a:t>
            </a:r>
          </a:p>
        </p:txBody>
      </p:sp>
      <p:pic>
        <p:nvPicPr>
          <p:cNvPr id="5" name="Picture 4">
            <a:hlinkClick r:id="rId4"/>
            <a:extLst>
              <a:ext uri="{FF2B5EF4-FFF2-40B4-BE49-F238E27FC236}">
                <a16:creationId xmlns:a16="http://schemas.microsoft.com/office/drawing/2014/main" id="{BEC61311-F6B1-CAD8-8064-6DE01313BAA0}"/>
              </a:ext>
            </a:extLst>
          </p:cNvPr>
          <p:cNvPicPr>
            <a:picLocks noChangeAspect="1"/>
          </p:cNvPicPr>
          <p:nvPr/>
        </p:nvPicPr>
        <p:blipFill rotWithShape="1">
          <a:blip r:embed="rId5"/>
          <a:srcRect t="-1" r="44003" b="-1811"/>
          <a:stretch/>
        </p:blipFill>
        <p:spPr>
          <a:xfrm>
            <a:off x="10599386" y="81269"/>
            <a:ext cx="1530048" cy="593251"/>
          </a:xfrm>
          <a:prstGeom prst="rect">
            <a:avLst/>
          </a:prstGeom>
        </p:spPr>
      </p:pic>
      <p:pic>
        <p:nvPicPr>
          <p:cNvPr id="8" name="Picture 7">
            <a:extLst>
              <a:ext uri="{FF2B5EF4-FFF2-40B4-BE49-F238E27FC236}">
                <a16:creationId xmlns:a16="http://schemas.microsoft.com/office/drawing/2014/main" id="{B58D1B8F-6583-652D-3464-A0DAA81B11B0}"/>
              </a:ext>
            </a:extLst>
          </p:cNvPr>
          <p:cNvPicPr>
            <a:picLocks noChangeAspect="1"/>
          </p:cNvPicPr>
          <p:nvPr/>
        </p:nvPicPr>
        <p:blipFill>
          <a:blip r:embed="rId6"/>
          <a:stretch>
            <a:fillRect/>
          </a:stretch>
        </p:blipFill>
        <p:spPr>
          <a:xfrm>
            <a:off x="7049557" y="1899336"/>
            <a:ext cx="3059328" cy="3059328"/>
          </a:xfrm>
          <a:prstGeom prst="rect">
            <a:avLst/>
          </a:prstGeom>
        </p:spPr>
      </p:pic>
      <p:sp>
        <p:nvSpPr>
          <p:cNvPr id="9" name="Content Placeholder 2">
            <a:extLst>
              <a:ext uri="{FF2B5EF4-FFF2-40B4-BE49-F238E27FC236}">
                <a16:creationId xmlns:a16="http://schemas.microsoft.com/office/drawing/2014/main" id="{F4802697-DEB8-2BBB-55AE-CCBF4486568F}"/>
              </a:ext>
            </a:extLst>
          </p:cNvPr>
          <p:cNvSpPr txBox="1">
            <a:spLocks/>
          </p:cNvSpPr>
          <p:nvPr/>
        </p:nvSpPr>
        <p:spPr>
          <a:xfrm>
            <a:off x="1136803" y="1899336"/>
            <a:ext cx="4781840" cy="320052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A3 Problem solving thinking:</a:t>
            </a:r>
          </a:p>
          <a:p>
            <a:pPr marL="514350" indent="-514350">
              <a:buFont typeface="Arial" panose="020B0604020202020204" pitchFamily="34" charset="0"/>
              <a:buAutoNum type="arabicPeriod"/>
            </a:pPr>
            <a:r>
              <a:rPr lang="en-GB" dirty="0"/>
              <a:t>Problem Statement</a:t>
            </a:r>
          </a:p>
          <a:p>
            <a:pPr marL="514350" indent="-514350">
              <a:buFont typeface="Arial" panose="020B0604020202020204" pitchFamily="34" charset="0"/>
              <a:buAutoNum type="arabicPeriod"/>
            </a:pPr>
            <a:r>
              <a:rPr lang="en-GB" dirty="0"/>
              <a:t>Understanding the current state (data, processes</a:t>
            </a:r>
            <a:r>
              <a:rPr lang="en-GB"/>
              <a:t>, experience etc)</a:t>
            </a:r>
            <a:endParaRPr lang="en-GB" dirty="0"/>
          </a:p>
          <a:p>
            <a:pPr marL="514350" indent="-514350">
              <a:buFont typeface="Arial" panose="020B0604020202020204" pitchFamily="34" charset="0"/>
              <a:buAutoNum type="arabicPeriod"/>
            </a:pPr>
            <a:r>
              <a:rPr lang="en-GB" dirty="0"/>
              <a:t>Vision and Goals</a:t>
            </a:r>
          </a:p>
          <a:p>
            <a:pPr marL="514350" indent="-514350">
              <a:buFont typeface="Arial" panose="020B0604020202020204" pitchFamily="34" charset="0"/>
              <a:buAutoNum type="arabicPeriod"/>
            </a:pPr>
            <a:r>
              <a:rPr lang="en-GB" dirty="0"/>
              <a:t>Deeper analysis</a:t>
            </a:r>
          </a:p>
          <a:p>
            <a:pPr marL="514350" indent="-514350">
              <a:buFont typeface="Arial" panose="020B0604020202020204" pitchFamily="34" charset="0"/>
              <a:buAutoNum type="arabicPeriod"/>
            </a:pPr>
            <a:r>
              <a:rPr lang="en-GB" dirty="0"/>
              <a:t>Change ideas and measures</a:t>
            </a:r>
          </a:p>
          <a:p>
            <a:pPr marL="514350" indent="-514350">
              <a:buFont typeface="Arial" panose="020B0604020202020204" pitchFamily="34" charset="0"/>
              <a:buAutoNum type="arabicPeriod"/>
            </a:pPr>
            <a:r>
              <a:rPr lang="en-GB" dirty="0"/>
              <a:t>Risks</a:t>
            </a:r>
          </a:p>
          <a:p>
            <a:pPr marL="514350" indent="-514350">
              <a:buFont typeface="Arial" panose="020B0604020202020204" pitchFamily="34" charset="0"/>
              <a:buAutoNum type="arabicPeriod"/>
            </a:pPr>
            <a:r>
              <a:rPr lang="en-GB" dirty="0"/>
              <a:t>PDSA cycles</a:t>
            </a:r>
          </a:p>
          <a:p>
            <a:pPr marL="514350" indent="-514350">
              <a:buFont typeface="Arial" panose="020B0604020202020204" pitchFamily="34" charset="0"/>
              <a:buAutoNum type="arabicPeriod"/>
            </a:pPr>
            <a:r>
              <a:rPr lang="en-GB" dirty="0"/>
              <a:t>Learning and celebrations</a:t>
            </a:r>
          </a:p>
          <a:p>
            <a:pPr marL="514350" indent="-514350">
              <a:buFont typeface="Arial" panose="020B0604020202020204" pitchFamily="34" charset="0"/>
              <a:buAutoNum type="arabicPeriod"/>
            </a:pPr>
            <a:endParaRPr lang="en-GB" dirty="0"/>
          </a:p>
        </p:txBody>
      </p:sp>
    </p:spTree>
    <p:extLst>
      <p:ext uri="{BB962C8B-B14F-4D97-AF65-F5344CB8AC3E}">
        <p14:creationId xmlns:p14="http://schemas.microsoft.com/office/powerpoint/2010/main" val="419793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Title/Fro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SD- Template- Presentation (WW) YYYY MM DD V1.0" id="{B5F20075-202B-48BA-BACD-F0113BE2728D}" vid="{54C0D14E-8FBC-4A16-82BD-3A5A03BB2DF0}"/>
    </a:ext>
  </a:extLst>
</a:theme>
</file>

<file path=ppt/theme/theme5.xml><?xml version="1.0" encoding="utf-8"?>
<a:theme xmlns:a="http://schemas.openxmlformats.org/drawingml/2006/main" name="White- Sub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SD- Template- Presentation (WW) YYYY MM DD V1.0" id="{B5F20075-202B-48BA-BACD-F0113BE2728D}" vid="{45036479-27C9-4655-93BF-5CD9B62F583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AC26EA7352E34F86D4AA562782FF22" ma:contentTypeVersion="13" ma:contentTypeDescription="Create a new document." ma:contentTypeScope="" ma:versionID="e8ffb381dc51d2fceebd42fbdef89bd8">
  <xsd:schema xmlns:xsd="http://www.w3.org/2001/XMLSchema" xmlns:xs="http://www.w3.org/2001/XMLSchema" xmlns:p="http://schemas.microsoft.com/office/2006/metadata/properties" xmlns:ns2="6428267d-7394-45d4-b8b7-44b2fb490a7d" xmlns:ns3="a4985664-5b4c-40ea-9def-4dfc50360a43" targetNamespace="http://schemas.microsoft.com/office/2006/metadata/properties" ma:root="true" ma:fieldsID="789153712163ec0c3036b81b29c43aa5" ns2:_="" ns3:_="">
    <xsd:import namespace="6428267d-7394-45d4-b8b7-44b2fb490a7d"/>
    <xsd:import namespace="a4985664-5b4c-40ea-9def-4dfc50360a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8267d-7394-45d4-b8b7-44b2fb490a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661ed98-3636-4268-8815-0c4e8562bab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985664-5b4c-40ea-9def-4dfc50360a4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99752b3-8903-41af-b2a5-317a5ef81e06}" ma:internalName="TaxCatchAll" ma:showField="CatchAllData" ma:web="a4985664-5b4c-40ea-9def-4dfc50360a4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4985664-5b4c-40ea-9def-4dfc50360a43">
      <UserInfo>
        <DisplayName>Weston Will</DisplayName>
        <AccountId>9</AccountId>
        <AccountType/>
      </UserInfo>
      <UserInfo>
        <DisplayName>Whitfield Lucy</DisplayName>
        <AccountId>207</AccountId>
        <AccountType/>
      </UserInfo>
    </SharedWithUsers>
    <TaxCatchAll xmlns="a4985664-5b4c-40ea-9def-4dfc50360a43" xsi:nil="true"/>
    <lcf76f155ced4ddcb4097134ff3c332f xmlns="6428267d-7394-45d4-b8b7-44b2fb490a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4A3D54-3088-4910-8685-71485295387A}">
  <ds:schemaRefs>
    <ds:schemaRef ds:uri="http://schemas.microsoft.com/sharepoint/v3/contenttype/forms"/>
  </ds:schemaRefs>
</ds:datastoreItem>
</file>

<file path=customXml/itemProps2.xml><?xml version="1.0" encoding="utf-8"?>
<ds:datastoreItem xmlns:ds="http://schemas.openxmlformats.org/officeDocument/2006/customXml" ds:itemID="{741E18CA-AE3C-4420-B88C-374FCBACA9DB}"/>
</file>

<file path=customXml/itemProps3.xml><?xml version="1.0" encoding="utf-8"?>
<ds:datastoreItem xmlns:ds="http://schemas.openxmlformats.org/officeDocument/2006/customXml" ds:itemID="{9052E63C-ACC8-4C71-8FC4-E733ACD7EA56}">
  <ds:schemaRefs>
    <ds:schemaRef ds:uri="http://purl.org/dc/elements/1.1/"/>
    <ds:schemaRef ds:uri="http://schemas.microsoft.com/office/2006/metadata/properties"/>
    <ds:schemaRef ds:uri="http://schemas.microsoft.com/office/2006/documentManagement/types"/>
    <ds:schemaRef ds:uri="01f31dbc-1b71-4f1e-bbdc-a6f97f1517bb"/>
    <ds:schemaRef ds:uri="http://purl.org/dc/terms/"/>
    <ds:schemaRef ds:uri="http://schemas.openxmlformats.org/package/2006/metadata/core-properties"/>
    <ds:schemaRef ds:uri="http://purl.org/dc/dcmitype/"/>
    <ds:schemaRef ds:uri="http://schemas.microsoft.com/office/infopath/2007/PartnerControls"/>
    <ds:schemaRef ds:uri="9e8ff080-4403-4f40-b884-2882215db98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6179</TotalTime>
  <Words>4495</Words>
  <Application>Microsoft Office PowerPoint</Application>
  <PresentationFormat>Widescreen</PresentationFormat>
  <Paragraphs>415</Paragraphs>
  <Slides>15</Slides>
  <Notes>13</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15</vt:i4>
      </vt:variant>
    </vt:vector>
  </HeadingPairs>
  <TitlesOfParts>
    <vt:vector size="29" baseType="lpstr">
      <vt:lpstr>Arial</vt:lpstr>
      <vt:lpstr>Brandon Grotesque Black</vt:lpstr>
      <vt:lpstr>Calibri</vt:lpstr>
      <vt:lpstr>Calibri Light</vt:lpstr>
      <vt:lpstr>Century Gothic</vt:lpstr>
      <vt:lpstr>Tahoma</vt:lpstr>
      <vt:lpstr>Times New Roman</vt:lpstr>
      <vt:lpstr>Wingdings</vt:lpstr>
      <vt:lpstr>Office Theme</vt:lpstr>
      <vt:lpstr>5_Custom Design</vt:lpstr>
      <vt:lpstr>Custom Design</vt:lpstr>
      <vt:lpstr>White- Title/Front</vt:lpstr>
      <vt:lpstr>White- Sub Title</vt:lpstr>
      <vt:lpstr>Worksheet</vt:lpstr>
      <vt:lpstr>Alder Hey  Improvement Journey</vt:lpstr>
      <vt:lpstr>Journey to outstanding slide</vt:lpstr>
      <vt:lpstr>“Making it normal to improve”</vt:lpstr>
      <vt:lpstr>PowerPoint Presentation</vt:lpstr>
      <vt:lpstr>PowerPoint Presentation</vt:lpstr>
      <vt:lpstr>PowerPoint Presentation</vt:lpstr>
      <vt:lpstr>Safe P2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Brignal Harriet</dc:creator>
  <cp:lastModifiedBy>Williams Jennie</cp:lastModifiedBy>
  <cp:revision>54</cp:revision>
  <dcterms:created xsi:type="dcterms:W3CDTF">2023-04-11T08:32:27Z</dcterms:created>
  <dcterms:modified xsi:type="dcterms:W3CDTF">2024-04-23T12:36:10Z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0x010100944458A7C0712848A6CA925AE8B6D73F</vt:lpwstr>
  </property>
  <property fmtid="{D5CDD505-2E9C-101B-9397-08002B2CF9AE}" pid="3" name="MediaServiceImageTags">
    <vt:lpwstr/>
  </property>
</Properties>
</file>